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Lucida Sans" panose="020B0602030504020204" pitchFamily="34" charset="0"/>
      <p:regular r:id="rId79"/>
      <p:bold r:id="rId80"/>
      <p:italic r:id="rId81"/>
      <p:boldItalic r:id="rId82"/>
    </p:embeddedFont>
    <p:embeddedFont>
      <p:font typeface="Wingdings 3" panose="05040102010807070707" pitchFamily="18" charset="2"/>
      <p:regular r:id="rId8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5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366" y="533527"/>
            <a:ext cx="749726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25627" y="4646803"/>
            <a:ext cx="7692745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2238" y="1340866"/>
            <a:ext cx="2066289" cy="1424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5737" y="2855036"/>
            <a:ext cx="4070350" cy="383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7223" y="2855036"/>
            <a:ext cx="3925570" cy="383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33604"/>
            <a:ext cx="8627465" cy="13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785" y="2475544"/>
            <a:ext cx="7721600" cy="264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64.png"/><Relationship Id="rId7" Type="http://schemas.openxmlformats.org/officeDocument/2006/relationships/image" Target="../media/image68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news-room/fact-sheets/detail/cardiovascular-diseases-(cvds)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ioprevent.ru/downloads/c5m3i1917/%D0%9D%D0%B0%D1%86%D0%B8%D0%BE%D0%BD%D0%B0%D0%25B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dioprevent.ru/downloads/c5m3i1917/%D0%9D%D0%B0%D1%86%D0%B8%D0%BE%D0%BD%D0%B0%D0%25B" TargetMode="External"/><Relationship Id="rId3" Type="http://schemas.openxmlformats.org/officeDocument/2006/relationships/image" Target="../media/image72.png"/><Relationship Id="rId7" Type="http://schemas.openxmlformats.org/officeDocument/2006/relationships/image" Target="../media/image68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hyperlink" Target="http://images.google.ru/imgres?imgurl=http%3A//www.faqs.org/photo-dict/photofiles/list/506/889bomb.jpg&amp;imgrefurl=http%3A//www.faqs.org/photo-dict/phrase/506/bomb.html&amp;usg=__PporWZEF3cl6pqopBn5dG7hN8C0%3D&amp;h=481&amp;w=700&amp;sz=46&amp;hl=ru&amp;start=14&amp;tbnid=yY1zaMCkWnYhNM%3A&amp;tbnh=96&amp;tbnw=140&amp;prev=/images%3Fq%3Dbomb&amp;gbv=2&amp;hl=ru&amp;newwindow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0.png"/><Relationship Id="rId7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dioprevent.ru/downloads/c5m3i1917/%D0%9D%D0%B0%D1%86%D0%B8%D0%BE%D0%BD%D0%B0%D0%25B" TargetMode="External"/><Relationship Id="rId5" Type="http://schemas.openxmlformats.org/officeDocument/2006/relationships/image" Target="../media/image88.png"/><Relationship Id="rId4" Type="http://schemas.openxmlformats.org/officeDocument/2006/relationships/image" Target="../media/image68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g"/><Relationship Id="rId4" Type="http://schemas.openxmlformats.org/officeDocument/2006/relationships/image" Target="../media/image12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jp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jp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28775"/>
            <a:ext cx="9144000" cy="5229225"/>
          </a:xfrm>
          <a:custGeom>
            <a:avLst/>
            <a:gdLst/>
            <a:ahLst/>
            <a:cxnLst/>
            <a:rect l="l" t="t" r="r" b="b"/>
            <a:pathLst>
              <a:path w="9144000" h="5229225">
                <a:moveTo>
                  <a:pt x="9144000" y="0"/>
                </a:moveTo>
                <a:lnTo>
                  <a:pt x="0" y="0"/>
                </a:lnTo>
                <a:lnTo>
                  <a:pt x="0" y="5229225"/>
                </a:lnTo>
                <a:lnTo>
                  <a:pt x="9144000" y="5229225"/>
                </a:lnTo>
                <a:lnTo>
                  <a:pt x="914400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923" y="352227"/>
            <a:ext cx="2281495" cy="66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1972" y="2967355"/>
            <a:ext cx="7556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Школа</a:t>
            </a:r>
            <a:r>
              <a:rPr sz="3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профилактики</a:t>
            </a:r>
            <a:r>
              <a:rPr sz="3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инфаркта</a:t>
            </a:r>
            <a:r>
              <a:rPr sz="3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миокарда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Материалы</a:t>
            </a:r>
            <a:r>
              <a:rPr spc="-60" dirty="0"/>
              <a:t> </a:t>
            </a:r>
            <a:r>
              <a:rPr dirty="0"/>
              <a:t>для</a:t>
            </a:r>
            <a:r>
              <a:rPr spc="-25" dirty="0"/>
              <a:t> </a:t>
            </a:r>
            <a:r>
              <a:rPr dirty="0"/>
              <a:t>проведения</a:t>
            </a:r>
            <a:r>
              <a:rPr spc="-60" dirty="0"/>
              <a:t> </a:t>
            </a:r>
            <a:r>
              <a:rPr dirty="0"/>
              <a:t>Школы</a:t>
            </a:r>
            <a:r>
              <a:rPr spc="-3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интерактивной</a:t>
            </a:r>
            <a:r>
              <a:rPr spc="-30" dirty="0"/>
              <a:t> </a:t>
            </a:r>
            <a:r>
              <a:rPr dirty="0"/>
              <a:t>форме</a:t>
            </a:r>
            <a:r>
              <a:rPr spc="-35" dirty="0"/>
              <a:t> </a:t>
            </a:r>
            <a:r>
              <a:rPr spc="-10" dirty="0"/>
              <a:t>подготовлены </a:t>
            </a:r>
            <a:r>
              <a:rPr dirty="0"/>
              <a:t>главным</a:t>
            </a:r>
            <a:r>
              <a:rPr spc="-25" dirty="0"/>
              <a:t> </a:t>
            </a:r>
            <a:r>
              <a:rPr dirty="0"/>
              <a:t>специалистом</a:t>
            </a:r>
            <a:r>
              <a:rPr spc="-55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профилактической</a:t>
            </a:r>
            <a:r>
              <a:rPr spc="-55" dirty="0"/>
              <a:t> </a:t>
            </a:r>
            <a:r>
              <a:rPr dirty="0"/>
              <a:t>медицине</a:t>
            </a:r>
            <a:r>
              <a:rPr spc="-35" dirty="0"/>
              <a:t> </a:t>
            </a:r>
            <a:r>
              <a:rPr spc="-10" dirty="0"/>
              <a:t>Департамента здравоохранения</a:t>
            </a:r>
            <a:r>
              <a:rPr spc="-45" dirty="0"/>
              <a:t> </a:t>
            </a:r>
            <a:r>
              <a:rPr dirty="0"/>
              <a:t>города</a:t>
            </a:r>
            <a:r>
              <a:rPr spc="-35" dirty="0"/>
              <a:t> </a:t>
            </a:r>
            <a:r>
              <a:rPr dirty="0"/>
              <a:t>Москвы</a:t>
            </a:r>
            <a:r>
              <a:rPr spc="-10" dirty="0"/>
              <a:t> </a:t>
            </a:r>
            <a:r>
              <a:rPr dirty="0"/>
              <a:t>профессором</a:t>
            </a:r>
            <a:r>
              <a:rPr spc="-30" dirty="0"/>
              <a:t> </a:t>
            </a:r>
            <a:r>
              <a:rPr dirty="0"/>
              <a:t>Н.В.</a:t>
            </a:r>
            <a:r>
              <a:rPr spc="10" dirty="0"/>
              <a:t> </a:t>
            </a:r>
            <a:r>
              <a:rPr spc="-10" dirty="0"/>
              <a:t>Погосовой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47" rIns="0" bIns="0" rtlCol="0">
            <a:spAutoFit/>
          </a:bodyPr>
          <a:lstStyle/>
          <a:p>
            <a:pPr marL="1887855" marR="5080" indent="-936625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205868"/>
                </a:solidFill>
              </a:rPr>
              <a:t>Отличаются</a:t>
            </a:r>
            <a:r>
              <a:rPr sz="2500" spc="-65" dirty="0">
                <a:solidFill>
                  <a:srgbClr val="205868"/>
                </a:solidFill>
              </a:rPr>
              <a:t> </a:t>
            </a:r>
            <a:r>
              <a:rPr sz="2500" dirty="0">
                <a:solidFill>
                  <a:srgbClr val="205868"/>
                </a:solidFill>
              </a:rPr>
              <a:t>ли</a:t>
            </a:r>
            <a:r>
              <a:rPr sz="2500" spc="-75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признаки</a:t>
            </a:r>
            <a:r>
              <a:rPr sz="2500" spc="-75" dirty="0">
                <a:solidFill>
                  <a:srgbClr val="205868"/>
                </a:solidFill>
              </a:rPr>
              <a:t> </a:t>
            </a:r>
            <a:r>
              <a:rPr sz="2500" dirty="0">
                <a:solidFill>
                  <a:srgbClr val="205868"/>
                </a:solidFill>
              </a:rPr>
              <a:t>инфаркта</a:t>
            </a:r>
            <a:r>
              <a:rPr sz="2500" spc="-70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миокарда</a:t>
            </a:r>
            <a:r>
              <a:rPr sz="2500" spc="-65" dirty="0">
                <a:solidFill>
                  <a:srgbClr val="205868"/>
                </a:solidFill>
              </a:rPr>
              <a:t> </a:t>
            </a:r>
            <a:r>
              <a:rPr sz="2500" spc="-50" dirty="0">
                <a:solidFill>
                  <a:srgbClr val="205868"/>
                </a:solidFill>
              </a:rPr>
              <a:t>у </a:t>
            </a:r>
            <a:r>
              <a:rPr sz="2500" spc="-10" dirty="0">
                <a:solidFill>
                  <a:srgbClr val="205868"/>
                </a:solidFill>
              </a:rPr>
              <a:t>различных</a:t>
            </a:r>
            <a:r>
              <a:rPr sz="2500" spc="-85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категорий</a:t>
            </a:r>
            <a:r>
              <a:rPr sz="2500" spc="-65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пациентов?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52957" y="1965807"/>
            <a:ext cx="541972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Да,</a:t>
            </a:r>
            <a:r>
              <a:rPr sz="20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заболевание</a:t>
            </a:r>
            <a:r>
              <a:rPr sz="20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20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протекать</a:t>
            </a:r>
            <a:r>
              <a:rPr sz="20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различно</a:t>
            </a:r>
            <a:r>
              <a:rPr sz="2000" spc="-50" dirty="0">
                <a:solidFill>
                  <a:srgbClr val="C00000"/>
                </a:solidFill>
                <a:latin typeface="Calibri"/>
                <a:cs typeface="Calibri"/>
              </a:rPr>
              <a:t> у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мужчин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женщин</a:t>
            </a:r>
            <a:endParaRPr sz="2000">
              <a:latin typeface="Calibri"/>
              <a:cs typeface="Calibri"/>
            </a:endParaRPr>
          </a:p>
          <a:p>
            <a:pPr marL="469900" marR="850265" indent="-457834">
              <a:lnSpc>
                <a:spcPct val="15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Да,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существуют</a:t>
            </a:r>
            <a:r>
              <a:rPr sz="20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особенности,</a:t>
            </a:r>
            <a:r>
              <a:rPr sz="20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более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характерные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пожилых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пациентов</a:t>
            </a:r>
            <a:endParaRPr sz="2000">
              <a:latin typeface="Calibri"/>
              <a:cs typeface="Calibri"/>
            </a:endParaRPr>
          </a:p>
          <a:p>
            <a:pPr marL="469900" marR="90170" indent="-457834">
              <a:lnSpc>
                <a:spcPct val="15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Да,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людей,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которые</a:t>
            </a:r>
            <a:r>
              <a:rPr sz="20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ранее</a:t>
            </a:r>
            <a:r>
              <a:rPr sz="20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уже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переносили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инфаркт,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признаки</a:t>
            </a:r>
            <a:r>
              <a:rPr sz="20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повторного</a:t>
            </a:r>
            <a:r>
              <a:rPr sz="20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инфаркта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могут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другими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Нет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не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отличаются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043" y="1112013"/>
            <a:ext cx="8034020" cy="71120"/>
            <a:chOff x="498043" y="1112013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10743" y="112471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743" y="112471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573329" y="2195258"/>
            <a:ext cx="1924050" cy="1290955"/>
            <a:chOff x="6573329" y="2195258"/>
            <a:chExt cx="1924050" cy="12909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2791" y="2204846"/>
              <a:ext cx="1905000" cy="1271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78092" y="2200020"/>
              <a:ext cx="1914525" cy="1281430"/>
            </a:xfrm>
            <a:custGeom>
              <a:avLst/>
              <a:gdLst/>
              <a:ahLst/>
              <a:cxnLst/>
              <a:rect l="l" t="t" r="r" b="b"/>
              <a:pathLst>
                <a:path w="1914525" h="1281429">
                  <a:moveTo>
                    <a:pt x="0" y="1281176"/>
                  </a:moveTo>
                  <a:lnTo>
                    <a:pt x="1914525" y="1281176"/>
                  </a:lnTo>
                  <a:lnTo>
                    <a:pt x="1914525" y="0"/>
                  </a:lnTo>
                  <a:lnTo>
                    <a:pt x="0" y="0"/>
                  </a:lnTo>
                  <a:lnTo>
                    <a:pt x="0" y="1281176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90601" y="3707574"/>
            <a:ext cx="1906905" cy="1784985"/>
            <a:chOff x="6590601" y="3707574"/>
            <a:chExt cx="1906905" cy="178498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0027" y="3717035"/>
              <a:ext cx="1777763" cy="17659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95364" y="3712336"/>
              <a:ext cx="1897380" cy="1775460"/>
            </a:xfrm>
            <a:custGeom>
              <a:avLst/>
              <a:gdLst/>
              <a:ahLst/>
              <a:cxnLst/>
              <a:rect l="l" t="t" r="r" b="b"/>
              <a:pathLst>
                <a:path w="1897379" h="1775460">
                  <a:moveTo>
                    <a:pt x="0" y="1775460"/>
                  </a:moveTo>
                  <a:lnTo>
                    <a:pt x="1897252" y="1775460"/>
                  </a:lnTo>
                  <a:lnTo>
                    <a:pt x="1897252" y="0"/>
                  </a:lnTo>
                  <a:lnTo>
                    <a:pt x="0" y="0"/>
                  </a:lnTo>
                  <a:lnTo>
                    <a:pt x="0" y="1775460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30" y="317753"/>
            <a:ext cx="80594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05868"/>
                </a:solidFill>
              </a:rPr>
              <a:t>У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женщин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и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пожилых</a:t>
            </a:r>
            <a:r>
              <a:rPr sz="2000" spc="-5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пациентов</a:t>
            </a:r>
            <a:r>
              <a:rPr sz="2000" spc="-4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наиболее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частым</a:t>
            </a:r>
            <a:r>
              <a:rPr sz="2000" spc="-40" dirty="0">
                <a:solidFill>
                  <a:srgbClr val="205868"/>
                </a:solidFill>
              </a:rPr>
              <a:t> </a:t>
            </a:r>
            <a:r>
              <a:rPr sz="2000" spc="-10" dirty="0">
                <a:solidFill>
                  <a:srgbClr val="205868"/>
                </a:solidFill>
              </a:rPr>
              <a:t>признаком</a:t>
            </a:r>
            <a:r>
              <a:rPr sz="2000" spc="-60" dirty="0">
                <a:solidFill>
                  <a:srgbClr val="205868"/>
                </a:solidFill>
              </a:rPr>
              <a:t> </a:t>
            </a:r>
            <a:r>
              <a:rPr sz="2000" spc="-10" dirty="0">
                <a:solidFill>
                  <a:srgbClr val="205868"/>
                </a:solidFill>
              </a:rPr>
              <a:t>инфаркта</a:t>
            </a:r>
            <a:endParaRPr sz="2000"/>
          </a:p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205868"/>
                </a:solidFill>
              </a:rPr>
              <a:t>миокарда</a:t>
            </a:r>
            <a:r>
              <a:rPr sz="2000" spc="-5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также</a:t>
            </a:r>
            <a:r>
              <a:rPr sz="2000" spc="-4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является</a:t>
            </a:r>
            <a:r>
              <a:rPr sz="2000" spc="-4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боль</a:t>
            </a:r>
            <a:r>
              <a:rPr sz="2000" spc="-5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или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spc="-10" dirty="0">
                <a:solidFill>
                  <a:srgbClr val="205868"/>
                </a:solidFill>
              </a:rPr>
              <a:t>дискомфорт,</a:t>
            </a:r>
            <a:r>
              <a:rPr sz="2000" spc="-7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но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есть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spc="-10" dirty="0">
                <a:solidFill>
                  <a:srgbClr val="205868"/>
                </a:solidFill>
              </a:rPr>
              <a:t>особенности: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85737" y="2855036"/>
            <a:ext cx="4070350" cy="3832225"/>
          </a:xfrm>
          <a:prstGeom prst="rect">
            <a:avLst/>
          </a:prstGeom>
          <a:ln w="9525">
            <a:solidFill>
              <a:srgbClr val="FBD4B5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C00000"/>
                </a:solidFill>
                <a:latin typeface="Wingdings 3"/>
                <a:cs typeface="Wingdings 3"/>
              </a:rPr>
              <a:t></a:t>
            </a:r>
            <a:r>
              <a:rPr sz="18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дискомфорт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груди</a:t>
            </a:r>
            <a:r>
              <a:rPr sz="1800" spc="-20" dirty="0">
                <a:latin typeface="Calibri"/>
                <a:cs typeface="Calibri"/>
              </a:rPr>
              <a:t> чаще</a:t>
            </a:r>
            <a:endParaRPr sz="1800">
              <a:latin typeface="Calibri"/>
              <a:cs typeface="Calibri"/>
            </a:endParaRPr>
          </a:p>
          <a:p>
            <a:pPr marL="377825" marR="360045" algn="just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бывают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очень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выраженными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вполне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терпимыми</a:t>
            </a:r>
            <a:endParaRPr sz="1800">
              <a:latin typeface="Calibri"/>
              <a:cs typeface="Calibri"/>
            </a:endParaRPr>
          </a:p>
          <a:p>
            <a:pPr marL="377825" marR="690245" indent="-287020" algn="just">
              <a:lnSpc>
                <a:spcPct val="150000"/>
              </a:lnSpc>
            </a:pPr>
            <a:r>
              <a:rPr sz="1800" dirty="0">
                <a:solidFill>
                  <a:srgbClr val="C00000"/>
                </a:solidFill>
                <a:latin typeface="Wingdings 3"/>
                <a:cs typeface="Wingdings 3"/>
              </a:rPr>
              <a:t></a:t>
            </a:r>
            <a:r>
              <a:rPr sz="18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женщин чаще,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 мужчин </a:t>
            </a:r>
            <a:r>
              <a:rPr sz="1800" dirty="0">
                <a:latin typeface="Calibri"/>
                <a:cs typeface="Calibri"/>
              </a:rPr>
              <a:t>встречаются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симптомы </a:t>
            </a:r>
            <a:r>
              <a:rPr sz="1800" dirty="0">
                <a:latin typeface="Calibri"/>
                <a:cs typeface="Calibri"/>
              </a:rPr>
              <a:t>инфаркта,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особенно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одышка,</a:t>
            </a:r>
            <a:endParaRPr sz="1800">
              <a:latin typeface="Calibri"/>
              <a:cs typeface="Calibri"/>
            </a:endParaRPr>
          </a:p>
          <a:p>
            <a:pPr marL="377825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тошнота/рвота,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головокружение,</a:t>
            </a:r>
            <a:endParaRPr sz="1800">
              <a:latin typeface="Calibri"/>
              <a:cs typeface="Calibri"/>
            </a:endParaRPr>
          </a:p>
          <a:p>
            <a:pPr marL="377825" algn="just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alibri"/>
                <a:cs typeface="Calibri"/>
              </a:rPr>
              <a:t>сильная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слабость,</a:t>
            </a:r>
            <a:r>
              <a:rPr sz="1800" spc="-10" dirty="0">
                <a:latin typeface="Calibri"/>
                <a:cs typeface="Calibri"/>
              </a:rPr>
              <a:t> обморок,</a:t>
            </a:r>
            <a:endParaRPr sz="18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потливость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7223" y="2855036"/>
            <a:ext cx="3925570" cy="3832225"/>
          </a:xfrm>
          <a:prstGeom prst="rect">
            <a:avLst/>
          </a:prstGeom>
          <a:ln w="9525">
            <a:solidFill>
              <a:srgbClr val="92CDDD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C00000"/>
                </a:solidFill>
                <a:latin typeface="Wingdings 3"/>
                <a:cs typeface="Wingdings 3"/>
              </a:rPr>
              <a:t></a:t>
            </a:r>
            <a:r>
              <a:rPr sz="18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пожилых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людей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примерно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378460" marR="234315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половине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случаев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возникает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грудиной,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частях </a:t>
            </a:r>
            <a:r>
              <a:rPr sz="1800" dirty="0">
                <a:latin typeface="Calibri"/>
                <a:cs typeface="Calibri"/>
              </a:rPr>
              <a:t>тела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(живот,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плечо,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спина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т.д.)</a:t>
            </a:r>
            <a:endParaRPr sz="1800">
              <a:latin typeface="Calibri"/>
              <a:cs typeface="Calibri"/>
            </a:endParaRPr>
          </a:p>
          <a:p>
            <a:pPr marL="378460" marR="255904" indent="-28702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solidFill>
                  <a:srgbClr val="C00000"/>
                </a:solidFill>
                <a:latin typeface="Wingdings 3"/>
                <a:cs typeface="Wingdings 3"/>
              </a:rPr>
              <a:t></a:t>
            </a:r>
            <a:r>
              <a:rPr sz="18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пожилом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возрасте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инфаркт </a:t>
            </a:r>
            <a:r>
              <a:rPr sz="1800" dirty="0">
                <a:latin typeface="Calibri"/>
                <a:cs typeface="Calibri"/>
              </a:rPr>
              <a:t>миокарда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чаще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проявляется </a:t>
            </a:r>
            <a:r>
              <a:rPr sz="1800" dirty="0">
                <a:latin typeface="Calibri"/>
                <a:cs typeface="Calibri"/>
              </a:rPr>
              <a:t>одышкой,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обмороком,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слабостью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спутанностью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сознания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6212" y="1331150"/>
            <a:ext cx="2073275" cy="1390650"/>
            <a:chOff x="276212" y="1331150"/>
            <a:chExt cx="2073275" cy="13906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37" y="1340739"/>
              <a:ext cx="2053970" cy="13710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0974" y="1335913"/>
              <a:ext cx="2063750" cy="1381125"/>
            </a:xfrm>
            <a:custGeom>
              <a:avLst/>
              <a:gdLst/>
              <a:ahLst/>
              <a:cxnLst/>
              <a:rect l="l" t="t" r="r" b="b"/>
              <a:pathLst>
                <a:path w="2063750" h="1381125">
                  <a:moveTo>
                    <a:pt x="0" y="1380616"/>
                  </a:moveTo>
                  <a:lnTo>
                    <a:pt x="2063495" y="1380616"/>
                  </a:lnTo>
                  <a:lnTo>
                    <a:pt x="2063495" y="0"/>
                  </a:lnTo>
                  <a:lnTo>
                    <a:pt x="0" y="0"/>
                  </a:lnTo>
                  <a:lnTo>
                    <a:pt x="0" y="1380616"/>
                  </a:lnTo>
                  <a:close/>
                </a:path>
              </a:pathLst>
            </a:custGeom>
            <a:ln w="9524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49233" y="1335913"/>
            <a:ext cx="2007235" cy="1381125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445134">
              <a:lnSpc>
                <a:spcPct val="100000"/>
              </a:lnSpc>
            </a:pP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У</a:t>
            </a:r>
            <a:r>
              <a:rPr sz="1800" b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Calibri"/>
                <a:cs typeface="Calibri"/>
              </a:rPr>
              <a:t>ЖЕНЩИН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8252" y="1367536"/>
            <a:ext cx="2304415" cy="1398270"/>
          </a:xfrm>
          <a:prstGeom prst="rect">
            <a:avLst/>
          </a:prstGeom>
          <a:solidFill>
            <a:srgbClr val="CCC1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</a:pP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У</a:t>
            </a:r>
            <a:r>
              <a:rPr sz="1800" b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Calibri"/>
                <a:cs typeface="Calibri"/>
              </a:rPr>
              <a:t>ПОЖИЛЫХ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263728"/>
            <a:ext cx="74110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Что</a:t>
            </a:r>
            <a:r>
              <a:rPr sz="2800" spc="-13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делать</a:t>
            </a:r>
            <a:r>
              <a:rPr sz="2800" spc="-11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при</a:t>
            </a:r>
            <a:r>
              <a:rPr sz="2800" spc="-11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признаках</a:t>
            </a:r>
            <a:r>
              <a:rPr sz="2800" spc="-8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инфаркта</a:t>
            </a:r>
            <a:r>
              <a:rPr sz="2800" spc="-114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миокарда?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27582" y="1531467"/>
            <a:ext cx="6498590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Немедленно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вызвать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Скорую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помощь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Заранее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открыть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входную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дверь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Разжевать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проглотить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250-</a:t>
            </a:r>
            <a:r>
              <a:rPr sz="2000" dirty="0">
                <a:latin typeface="Calibri"/>
                <a:cs typeface="Calibri"/>
              </a:rPr>
              <a:t>300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мг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ацетилсалициловой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кислоты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(аспирина)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отсутствии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аллергии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Принять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нитроглицерин, </a:t>
            </a:r>
            <a:r>
              <a:rPr sz="2000" dirty="0">
                <a:latin typeface="Calibri"/>
                <a:cs typeface="Calibri"/>
              </a:rPr>
              <a:t>если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ранее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уже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назначался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libri"/>
                <a:cs typeface="Calibri"/>
              </a:rPr>
              <a:t>врачом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перечисленное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5353" y="959867"/>
            <a:ext cx="8034020" cy="71120"/>
            <a:chOff x="515353" y="959867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263728"/>
            <a:ext cx="74110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Что</a:t>
            </a:r>
            <a:r>
              <a:rPr sz="2800" spc="-13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делать</a:t>
            </a:r>
            <a:r>
              <a:rPr sz="2800" spc="-11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при</a:t>
            </a:r>
            <a:r>
              <a:rPr sz="2800" spc="-11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признаках</a:t>
            </a:r>
            <a:r>
              <a:rPr sz="2800" spc="-8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инфаркта</a:t>
            </a:r>
            <a:r>
              <a:rPr sz="2800" spc="-114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миокарда?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27582" y="1531467"/>
            <a:ext cx="6552565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Немедленно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вызвать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Скорую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помощь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Заранее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открыть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входную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дверь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Разжевать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проглотить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250-</a:t>
            </a:r>
            <a:r>
              <a:rPr sz="2000" dirty="0">
                <a:latin typeface="Calibri"/>
                <a:cs typeface="Calibri"/>
              </a:rPr>
              <a:t>300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мг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ацетилсалициловой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кислоты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(аспирина)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отсутствии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аллергии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Принять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нитроглицерин, </a:t>
            </a:r>
            <a:r>
              <a:rPr sz="2000" dirty="0">
                <a:latin typeface="Calibri"/>
                <a:cs typeface="Calibri"/>
              </a:rPr>
              <a:t>если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ранее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уже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назначался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libri"/>
                <a:cs typeface="Calibri"/>
              </a:rPr>
              <a:t>врачом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верно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5353" y="959867"/>
            <a:ext cx="8034020" cy="71120"/>
            <a:chOff x="515353" y="959867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273" y="5013172"/>
            <a:ext cx="49530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958" y="297307"/>
            <a:ext cx="783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Что</a:t>
            </a:r>
            <a:r>
              <a:rPr sz="2400" spc="-6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не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следует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делать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при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признаках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инфаркта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миокарда?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15353" y="959867"/>
            <a:ext cx="8034020" cy="71120"/>
            <a:chOff x="515353" y="959867"/>
            <a:chExt cx="8034020" cy="71120"/>
          </a:xfrm>
        </p:grpSpPr>
        <p:sp>
          <p:nvSpPr>
            <p:cNvPr id="4" name="object 4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8905" y="2108428"/>
            <a:ext cx="7152005" cy="2769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Выжидать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надежде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улучшение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Пытаться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добраться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больницы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даже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если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Вы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находитесь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совсем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рядом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медицинским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учреждением</a:t>
            </a:r>
            <a:endParaRPr sz="2000">
              <a:latin typeface="Calibri"/>
              <a:cs typeface="Calibri"/>
            </a:endParaRPr>
          </a:p>
          <a:p>
            <a:pPr marL="469900" marR="364490" indent="-457834">
              <a:lnSpc>
                <a:spcPct val="150000"/>
              </a:lnSpc>
              <a:buClr>
                <a:srgbClr val="C00000"/>
              </a:buClr>
              <a:buAutoNum type="arabicPeriod" startAt="3"/>
              <a:tabLst>
                <a:tab pos="469265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Впервые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принимать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нитроглицерин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аналоги,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если </a:t>
            </a:r>
            <a:r>
              <a:rPr sz="2000" dirty="0">
                <a:latin typeface="Calibri"/>
                <a:cs typeface="Calibri"/>
              </a:rPr>
              <a:t>они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никогда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назначались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раньше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 startAt="3"/>
              <a:tabLst>
                <a:tab pos="469265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перечисленное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958" y="297307"/>
            <a:ext cx="783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Что</a:t>
            </a:r>
            <a:r>
              <a:rPr sz="2400" spc="-6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не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следует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делать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при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признаках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инфаркта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миокарда?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15353" y="959867"/>
            <a:ext cx="8034020" cy="71120"/>
            <a:chOff x="515353" y="959867"/>
            <a:chExt cx="8034020" cy="71120"/>
          </a:xfrm>
        </p:grpSpPr>
        <p:sp>
          <p:nvSpPr>
            <p:cNvPr id="4" name="object 4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7582" y="1714347"/>
            <a:ext cx="7152005" cy="2769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Выжидать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надежде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улучшение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Пытаться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добраться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больницы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даже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если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Вы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находитесь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совсем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рядом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медицинским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учреждением</a:t>
            </a:r>
            <a:endParaRPr sz="2000">
              <a:latin typeface="Calibri"/>
              <a:cs typeface="Calibri"/>
            </a:endParaRPr>
          </a:p>
          <a:p>
            <a:pPr marL="469265" marR="364490" indent="-457200">
              <a:lnSpc>
                <a:spcPct val="150000"/>
              </a:lnSpc>
              <a:buClr>
                <a:srgbClr val="C00000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Впервые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принимать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нитроглицерин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аналоги,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если </a:t>
            </a:r>
            <a:r>
              <a:rPr sz="2000" dirty="0">
                <a:latin typeface="Calibri"/>
                <a:cs typeface="Calibri"/>
              </a:rPr>
              <a:t>они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никогда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назначались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раньше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верно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171" y="4221048"/>
            <a:ext cx="2724277" cy="20482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08" y="96977"/>
            <a:ext cx="7451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05868"/>
                </a:solidFill>
              </a:rPr>
              <a:t>Если</a:t>
            </a:r>
            <a:r>
              <a:rPr sz="2000" spc="-4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Вы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думаете,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что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у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Вас</a:t>
            </a:r>
            <a:r>
              <a:rPr sz="2000" spc="-2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или</a:t>
            </a:r>
            <a:r>
              <a:rPr sz="2000" spc="-4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у</a:t>
            </a:r>
            <a:r>
              <a:rPr sz="2000" spc="-20" dirty="0">
                <a:solidFill>
                  <a:srgbClr val="205868"/>
                </a:solidFill>
              </a:rPr>
              <a:t> кого-</a:t>
            </a:r>
            <a:r>
              <a:rPr sz="2000" dirty="0">
                <a:solidFill>
                  <a:srgbClr val="205868"/>
                </a:solidFill>
              </a:rPr>
              <a:t>то</a:t>
            </a:r>
            <a:r>
              <a:rPr sz="2000" spc="-5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рядом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с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Вами</a:t>
            </a:r>
            <a:r>
              <a:rPr sz="2000" spc="-35" dirty="0">
                <a:solidFill>
                  <a:srgbClr val="205868"/>
                </a:solidFill>
              </a:rPr>
              <a:t> </a:t>
            </a:r>
            <a:r>
              <a:rPr sz="2000" dirty="0">
                <a:solidFill>
                  <a:srgbClr val="205868"/>
                </a:solidFill>
              </a:rPr>
              <a:t>может</a:t>
            </a:r>
            <a:r>
              <a:rPr sz="2000" spc="-40" dirty="0">
                <a:solidFill>
                  <a:srgbClr val="205868"/>
                </a:solidFill>
              </a:rPr>
              <a:t> </a:t>
            </a:r>
            <a:r>
              <a:rPr sz="2000" spc="-20" dirty="0">
                <a:solidFill>
                  <a:srgbClr val="205868"/>
                </a:solidFill>
              </a:rPr>
              <a:t>быть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05868"/>
                </a:solidFill>
              </a:rPr>
              <a:t>инфаркт</a:t>
            </a:r>
            <a:r>
              <a:rPr sz="2000" spc="-30" dirty="0">
                <a:solidFill>
                  <a:srgbClr val="205868"/>
                </a:solidFill>
              </a:rPr>
              <a:t> </a:t>
            </a:r>
            <a:r>
              <a:rPr sz="2000" spc="-10" dirty="0">
                <a:solidFill>
                  <a:srgbClr val="205868"/>
                </a:solidFill>
              </a:rPr>
              <a:t>миокарда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885380" y="1768030"/>
            <a:ext cx="8082915" cy="4892675"/>
            <a:chOff x="885380" y="1768030"/>
            <a:chExt cx="8082915" cy="4892675"/>
          </a:xfrm>
        </p:grpSpPr>
        <p:sp>
          <p:nvSpPr>
            <p:cNvPr id="4" name="object 4"/>
            <p:cNvSpPr/>
            <p:nvPr/>
          </p:nvSpPr>
          <p:spPr>
            <a:xfrm>
              <a:off x="915809" y="1772792"/>
              <a:ext cx="8047990" cy="2531745"/>
            </a:xfrm>
            <a:custGeom>
              <a:avLst/>
              <a:gdLst/>
              <a:ahLst/>
              <a:cxnLst/>
              <a:rect l="l" t="t" r="r" b="b"/>
              <a:pathLst>
                <a:path w="8047990" h="2531745">
                  <a:moveTo>
                    <a:pt x="0" y="2531491"/>
                  </a:moveTo>
                  <a:lnTo>
                    <a:pt x="8047608" y="2531491"/>
                  </a:lnTo>
                  <a:lnTo>
                    <a:pt x="8047608" y="0"/>
                  </a:lnTo>
                  <a:lnTo>
                    <a:pt x="0" y="0"/>
                  </a:lnTo>
                  <a:lnTo>
                    <a:pt x="0" y="2531491"/>
                  </a:lnTo>
                  <a:close/>
                </a:path>
              </a:pathLst>
            </a:custGeom>
            <a:ln w="9525">
              <a:solidFill>
                <a:srgbClr val="66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142" y="4370197"/>
              <a:ext cx="5691505" cy="2285365"/>
            </a:xfrm>
            <a:custGeom>
              <a:avLst/>
              <a:gdLst/>
              <a:ahLst/>
              <a:cxnLst/>
              <a:rect l="l" t="t" r="r" b="b"/>
              <a:pathLst>
                <a:path w="5691505" h="2285365">
                  <a:moveTo>
                    <a:pt x="0" y="2285238"/>
                  </a:moveTo>
                  <a:lnTo>
                    <a:pt x="5691505" y="2285238"/>
                  </a:lnTo>
                  <a:lnTo>
                    <a:pt x="5691505" y="0"/>
                  </a:lnTo>
                  <a:lnTo>
                    <a:pt x="0" y="0"/>
                  </a:lnTo>
                  <a:lnTo>
                    <a:pt x="0" y="2285238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111" y="4747463"/>
              <a:ext cx="102819" cy="103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111" y="5235143"/>
              <a:ext cx="102819" cy="103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111" y="6210503"/>
              <a:ext cx="102819" cy="1039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8509" y="1794713"/>
            <a:ext cx="7964170" cy="481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Ч</a:t>
            </a:r>
            <a:r>
              <a:rPr sz="1600" b="1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т</a:t>
            </a:r>
            <a:r>
              <a:rPr sz="16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105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м</a:t>
            </a:r>
            <a:r>
              <a:rPr sz="1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ж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н</a:t>
            </a:r>
            <a:r>
              <a:rPr sz="1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5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с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д</a:t>
            </a:r>
            <a:r>
              <a:rPr sz="16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е</a:t>
            </a:r>
            <a:r>
              <a:rPr sz="1600" b="1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л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а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т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ь</a:t>
            </a:r>
            <a:r>
              <a:rPr sz="1600" b="1" spc="5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sz="1600" b="1" spc="5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ж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и</a:t>
            </a:r>
            <a:r>
              <a:rPr sz="1600" b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д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а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н</a:t>
            </a:r>
            <a:r>
              <a:rPr sz="1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и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и</a:t>
            </a:r>
            <a:r>
              <a:rPr sz="1600" b="1" spc="11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С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к</a:t>
            </a:r>
            <a:r>
              <a:rPr sz="1600" b="1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р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й</a:t>
            </a:r>
            <a:r>
              <a:rPr sz="1600" b="1" spc="11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п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м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щ</a:t>
            </a:r>
            <a:r>
              <a:rPr sz="1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и</a:t>
            </a:r>
            <a:r>
              <a:rPr sz="16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40029" marR="154940" indent="-184785">
              <a:lnSpc>
                <a:spcPts val="1910"/>
              </a:lnSpc>
              <a:spcBef>
                <a:spcPts val="85"/>
              </a:spcBef>
              <a:buClr>
                <a:srgbClr val="00AF50"/>
              </a:buClr>
              <a:buFont typeface="Wingdings"/>
              <a:buChar char=""/>
              <a:tabLst>
                <a:tab pos="241935" algn="l"/>
              </a:tabLst>
            </a:pPr>
            <a:r>
              <a:rPr sz="1600" spc="-30" dirty="0">
                <a:latin typeface="Calibri"/>
                <a:cs typeface="Calibri"/>
              </a:rPr>
              <a:t>Удобно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усадите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или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уложите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заболевшего,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постарайтесь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его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успокоить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оставляйте </a:t>
            </a:r>
            <a:r>
              <a:rPr sz="1600" dirty="0">
                <a:latin typeface="Calibri"/>
                <a:cs typeface="Calibri"/>
              </a:rPr>
              <a:t>его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одного.</a:t>
            </a:r>
            <a:endParaRPr sz="1600">
              <a:latin typeface="Calibri"/>
              <a:cs typeface="Calibri"/>
            </a:endParaRPr>
          </a:p>
          <a:p>
            <a:pPr marL="195580" indent="-140335">
              <a:lnSpc>
                <a:spcPts val="1870"/>
              </a:lnSpc>
              <a:buClr>
                <a:srgbClr val="00AF50"/>
              </a:buClr>
              <a:buFont typeface="Wingdings"/>
              <a:buChar char=""/>
              <a:tabLst>
                <a:tab pos="196215" algn="l"/>
              </a:tabLst>
            </a:pPr>
            <a:r>
              <a:rPr sz="1600" dirty="0">
                <a:latin typeface="Calibri"/>
                <a:cs typeface="Calibri"/>
              </a:rPr>
              <a:t>При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наличии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стесняющей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одежды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ослабьте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галстук,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брючный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ремень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др.</a:t>
            </a:r>
            <a:endParaRPr sz="1600">
              <a:latin typeface="Calibri"/>
              <a:cs typeface="Calibri"/>
            </a:endParaRPr>
          </a:p>
          <a:p>
            <a:pPr marL="195580" indent="-140335">
              <a:lnSpc>
                <a:spcPct val="100000"/>
              </a:lnSpc>
              <a:buClr>
                <a:srgbClr val="00AF50"/>
              </a:buClr>
              <a:buFont typeface="Wingdings"/>
              <a:buChar char=""/>
              <a:tabLst>
                <a:tab pos="196215" algn="l"/>
              </a:tabLst>
            </a:pPr>
            <a:r>
              <a:rPr sz="1600" dirty="0">
                <a:latin typeface="Calibri"/>
                <a:cs typeface="Calibri"/>
              </a:rPr>
              <a:t>Если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человек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ранее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принимал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нитроглицерин,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дайте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таблетку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или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дозу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(в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виде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спрея)</a:t>
            </a:r>
            <a:endParaRPr sz="1600">
              <a:latin typeface="Calibri"/>
              <a:cs typeface="Calibri"/>
            </a:endParaRPr>
          </a:p>
          <a:p>
            <a:pPr marL="194310" marR="130810" indent="-139065">
              <a:lnSpc>
                <a:spcPct val="100000"/>
              </a:lnSpc>
              <a:buClr>
                <a:srgbClr val="00AF50"/>
              </a:buClr>
              <a:buFont typeface="Wingdings"/>
              <a:buChar char=""/>
              <a:tabLst>
                <a:tab pos="196215" algn="l"/>
              </a:tabLst>
            </a:pPr>
            <a:r>
              <a:rPr sz="1600" dirty="0">
                <a:latin typeface="Calibri"/>
                <a:cs typeface="Calibri"/>
              </a:rPr>
              <a:t>Дайте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разжевать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проглотить </a:t>
            </a:r>
            <a:r>
              <a:rPr sz="1600" dirty="0">
                <a:latin typeface="Calibri"/>
                <a:cs typeface="Calibri"/>
              </a:rPr>
              <a:t>300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мг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ацетилсалициловой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кислоты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(аспирина)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это</a:t>
            </a:r>
            <a:r>
              <a:rPr sz="1600" spc="-20" dirty="0">
                <a:latin typeface="Calibri"/>
                <a:cs typeface="Calibri"/>
              </a:rPr>
              <a:t> чуть </a:t>
            </a:r>
            <a:r>
              <a:rPr sz="1600" dirty="0">
                <a:latin typeface="Calibri"/>
                <a:cs typeface="Calibri"/>
              </a:rPr>
              <a:t>больше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половины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от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таблетки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500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мг</a:t>
            </a:r>
            <a:endParaRPr sz="1600">
              <a:latin typeface="Calibri"/>
              <a:cs typeface="Calibri"/>
            </a:endParaRPr>
          </a:p>
          <a:p>
            <a:pPr marL="55880" marR="27305">
              <a:lnSpc>
                <a:spcPts val="1910"/>
              </a:lnSpc>
              <a:spcBef>
                <a:spcPts val="75"/>
              </a:spcBef>
              <a:buClr>
                <a:srgbClr val="00AF50"/>
              </a:buClr>
              <a:buFont typeface="Wingdings"/>
              <a:buChar char=""/>
              <a:tabLst>
                <a:tab pos="196215" algn="l"/>
              </a:tabLst>
            </a:pPr>
            <a:r>
              <a:rPr sz="1600" dirty="0">
                <a:latin typeface="Calibri"/>
                <a:cs typeface="Calibri"/>
              </a:rPr>
              <a:t>Если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заболевший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потерял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сознание,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сообщите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этом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диспетчеру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Скорой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помощи.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Если </a:t>
            </a:r>
            <a:r>
              <a:rPr sz="1600" dirty="0">
                <a:latin typeface="Calibri"/>
                <a:cs typeface="Calibri"/>
              </a:rPr>
              <a:t>Вы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умеете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делать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непрямой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массаж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сердца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искусственное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дыхание,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начинайте.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Если</a:t>
            </a:r>
            <a:endParaRPr sz="1600">
              <a:latin typeface="Calibri"/>
              <a:cs typeface="Calibri"/>
            </a:endParaRPr>
          </a:p>
          <a:p>
            <a:pPr marL="55880">
              <a:lnSpc>
                <a:spcPts val="1855"/>
              </a:lnSpc>
            </a:pPr>
            <a:r>
              <a:rPr sz="1600" dirty="0">
                <a:latin typeface="Calibri"/>
                <a:cs typeface="Calibri"/>
              </a:rPr>
              <a:t>Вы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владеете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этими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техниками,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следуйте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указаниям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диспетчера.</a:t>
            </a:r>
            <a:endParaRPr sz="160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  <a:spcBef>
                <a:spcPts val="124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6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6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600" b="1" spc="5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5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6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6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600" b="1" spc="114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6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6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  <a:p>
            <a:pPr marL="217804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Выжидать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надежде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улучшение.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Время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имеет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решающее</a:t>
            </a:r>
            <a:endParaRPr sz="160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значение.</a:t>
            </a:r>
            <a:endParaRPr sz="1600">
              <a:latin typeface="Calibri"/>
              <a:cs typeface="Calibri"/>
            </a:endParaRPr>
          </a:p>
          <a:p>
            <a:pPr marL="214629" marR="2404110" indent="254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Пытаться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добраться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больницы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самостоятельно,</a:t>
            </a:r>
            <a:r>
              <a:rPr sz="1600" dirty="0">
                <a:latin typeface="Calibri"/>
                <a:cs typeface="Calibri"/>
              </a:rPr>
              <a:t> даже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если </a:t>
            </a:r>
            <a:r>
              <a:rPr sz="1600" spc="-10" dirty="0">
                <a:latin typeface="Calibri"/>
                <a:cs typeface="Calibri"/>
              </a:rPr>
              <a:t>расстояние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невелико.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Во-</a:t>
            </a:r>
            <a:r>
              <a:rPr sz="1600" dirty="0">
                <a:latin typeface="Calibri"/>
                <a:cs typeface="Calibri"/>
              </a:rPr>
              <a:t>первых,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машине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Скорой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помощи </a:t>
            </a:r>
            <a:r>
              <a:rPr sz="1600" spc="-20" dirty="0">
                <a:latin typeface="Calibri"/>
                <a:cs typeface="Calibri"/>
              </a:rPr>
              <a:t>будет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начато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лечение,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во-</a:t>
            </a:r>
            <a:r>
              <a:rPr sz="1600" dirty="0">
                <a:latin typeface="Calibri"/>
                <a:cs typeface="Calibri"/>
              </a:rPr>
              <a:t>вторых,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Скорая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помощь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отвезет</a:t>
            </a:r>
            <a:endParaRPr sz="1600">
              <a:latin typeface="Calibri"/>
              <a:cs typeface="Calibri"/>
            </a:endParaRPr>
          </a:p>
          <a:p>
            <a:pPr marL="214629" marR="268287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пациента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специальный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сосудистый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центр. Самостоятельно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принимать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нитроглицерин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впервые,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если </a:t>
            </a:r>
            <a:r>
              <a:rPr sz="1600" dirty="0">
                <a:latin typeface="Calibri"/>
                <a:cs typeface="Calibri"/>
              </a:rPr>
              <a:t>раньше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он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назначался.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Это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может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быть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опасным.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00" y="764755"/>
            <a:ext cx="8658860" cy="92392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Первое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главное: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вызовите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Скорую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помощь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попросите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кого-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то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это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сделать.</a:t>
            </a:r>
            <a:endParaRPr sz="1800">
              <a:latin typeface="Calibri"/>
              <a:cs typeface="Calibri"/>
            </a:endParaRPr>
          </a:p>
          <a:p>
            <a:pPr marL="90805" marR="85216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Позвоните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номерам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103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112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используйте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телефоны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экстренных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служб. </a:t>
            </a:r>
            <a:r>
              <a:rPr sz="1800" dirty="0">
                <a:latin typeface="Calibri"/>
                <a:cs typeface="Calibri"/>
              </a:rPr>
              <a:t>Заранее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откройте </a:t>
            </a:r>
            <a:r>
              <a:rPr sz="1800" spc="-10" dirty="0">
                <a:latin typeface="Calibri"/>
                <a:cs typeface="Calibri"/>
              </a:rPr>
              <a:t>входную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дверь.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2100" y="1760092"/>
            <a:ext cx="8489315" cy="4908550"/>
            <a:chOff x="292100" y="1760092"/>
            <a:chExt cx="8489315" cy="4908550"/>
          </a:xfrm>
        </p:grpSpPr>
        <p:sp>
          <p:nvSpPr>
            <p:cNvPr id="12" name="object 12"/>
            <p:cNvSpPr/>
            <p:nvPr/>
          </p:nvSpPr>
          <p:spPr>
            <a:xfrm>
              <a:off x="304800" y="1772792"/>
              <a:ext cx="611505" cy="2531745"/>
            </a:xfrm>
            <a:custGeom>
              <a:avLst/>
              <a:gdLst/>
              <a:ahLst/>
              <a:cxnLst/>
              <a:rect l="l" t="t" r="r" b="b"/>
              <a:pathLst>
                <a:path w="611505" h="2531745">
                  <a:moveTo>
                    <a:pt x="611009" y="0"/>
                  </a:moveTo>
                  <a:lnTo>
                    <a:pt x="0" y="0"/>
                  </a:lnTo>
                  <a:lnTo>
                    <a:pt x="0" y="2531491"/>
                  </a:lnTo>
                  <a:lnTo>
                    <a:pt x="611009" y="2531491"/>
                  </a:lnTo>
                  <a:lnTo>
                    <a:pt x="611009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1772792"/>
              <a:ext cx="611505" cy="2531745"/>
            </a:xfrm>
            <a:custGeom>
              <a:avLst/>
              <a:gdLst/>
              <a:ahLst/>
              <a:cxnLst/>
              <a:rect l="l" t="t" r="r" b="b"/>
              <a:pathLst>
                <a:path w="611505" h="2531745">
                  <a:moveTo>
                    <a:pt x="0" y="2531491"/>
                  </a:moveTo>
                  <a:lnTo>
                    <a:pt x="611009" y="2531491"/>
                  </a:lnTo>
                  <a:lnTo>
                    <a:pt x="611009" y="0"/>
                  </a:lnTo>
                  <a:lnTo>
                    <a:pt x="0" y="0"/>
                  </a:lnTo>
                  <a:lnTo>
                    <a:pt x="0" y="2531491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4370197"/>
              <a:ext cx="611505" cy="2285365"/>
            </a:xfrm>
            <a:custGeom>
              <a:avLst/>
              <a:gdLst/>
              <a:ahLst/>
              <a:cxnLst/>
              <a:rect l="l" t="t" r="r" b="b"/>
              <a:pathLst>
                <a:path w="611505" h="2285365">
                  <a:moveTo>
                    <a:pt x="611009" y="0"/>
                  </a:moveTo>
                  <a:lnTo>
                    <a:pt x="0" y="0"/>
                  </a:lnTo>
                  <a:lnTo>
                    <a:pt x="0" y="2285238"/>
                  </a:lnTo>
                  <a:lnTo>
                    <a:pt x="611009" y="2285238"/>
                  </a:lnTo>
                  <a:lnTo>
                    <a:pt x="6110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4370197"/>
              <a:ext cx="611505" cy="2285365"/>
            </a:xfrm>
            <a:custGeom>
              <a:avLst/>
              <a:gdLst/>
              <a:ahLst/>
              <a:cxnLst/>
              <a:rect l="l" t="t" r="r" b="b"/>
              <a:pathLst>
                <a:path w="611505" h="2285365">
                  <a:moveTo>
                    <a:pt x="0" y="2285238"/>
                  </a:moveTo>
                  <a:lnTo>
                    <a:pt x="611009" y="2285238"/>
                  </a:lnTo>
                  <a:lnTo>
                    <a:pt x="611009" y="0"/>
                  </a:lnTo>
                  <a:lnTo>
                    <a:pt x="0" y="0"/>
                  </a:lnTo>
                  <a:lnTo>
                    <a:pt x="0" y="2285238"/>
                  </a:lnTo>
                  <a:close/>
                </a:path>
              </a:pathLst>
            </a:custGeom>
            <a:ln w="25400">
              <a:solidFill>
                <a:srgbClr val="F9C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88" y="4560316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794" y="654507"/>
            <a:ext cx="7668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Какую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самую</a:t>
            </a:r>
            <a:r>
              <a:rPr sz="24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главную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информацию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мы</a:t>
            </a:r>
            <a:r>
              <a:rPr sz="24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хотели</a:t>
            </a:r>
            <a:r>
              <a:rPr sz="24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бы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до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вас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донести</a:t>
            </a:r>
            <a:r>
              <a:rPr sz="24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при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проведении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этой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Школы?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0864" y="1616076"/>
            <a:ext cx="8034020" cy="1396365"/>
            <a:chOff x="670864" y="1616076"/>
            <a:chExt cx="8034020" cy="1396365"/>
          </a:xfrm>
        </p:grpSpPr>
        <p:sp>
          <p:nvSpPr>
            <p:cNvPr id="4" name="object 4"/>
            <p:cNvSpPr/>
            <p:nvPr/>
          </p:nvSpPr>
          <p:spPr>
            <a:xfrm>
              <a:off x="683564" y="162877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3564" y="162877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9562" y="1703069"/>
              <a:ext cx="4104640" cy="1296670"/>
            </a:xfrm>
            <a:custGeom>
              <a:avLst/>
              <a:gdLst/>
              <a:ahLst/>
              <a:cxnLst/>
              <a:rect l="l" t="t" r="r" b="b"/>
              <a:pathLst>
                <a:path w="4104640" h="1296670">
                  <a:moveTo>
                    <a:pt x="3078353" y="0"/>
                  </a:moveTo>
                  <a:lnTo>
                    <a:pt x="1026160" y="0"/>
                  </a:lnTo>
                  <a:lnTo>
                    <a:pt x="1026160" y="648080"/>
                  </a:lnTo>
                  <a:lnTo>
                    <a:pt x="0" y="648080"/>
                  </a:lnTo>
                  <a:lnTo>
                    <a:pt x="2052320" y="1296162"/>
                  </a:lnTo>
                  <a:lnTo>
                    <a:pt x="4104513" y="648080"/>
                  </a:lnTo>
                  <a:lnTo>
                    <a:pt x="3078353" y="648080"/>
                  </a:lnTo>
                  <a:lnTo>
                    <a:pt x="3078353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9562" y="1703069"/>
              <a:ext cx="4104640" cy="1296670"/>
            </a:xfrm>
            <a:custGeom>
              <a:avLst/>
              <a:gdLst/>
              <a:ahLst/>
              <a:cxnLst/>
              <a:rect l="l" t="t" r="r" b="b"/>
              <a:pathLst>
                <a:path w="4104640" h="1296670">
                  <a:moveTo>
                    <a:pt x="0" y="648080"/>
                  </a:moveTo>
                  <a:lnTo>
                    <a:pt x="1026160" y="648080"/>
                  </a:lnTo>
                  <a:lnTo>
                    <a:pt x="1026160" y="0"/>
                  </a:lnTo>
                  <a:lnTo>
                    <a:pt x="3078353" y="0"/>
                  </a:lnTo>
                  <a:lnTo>
                    <a:pt x="3078353" y="648080"/>
                  </a:lnTo>
                  <a:lnTo>
                    <a:pt x="4104513" y="648080"/>
                  </a:lnTo>
                  <a:lnTo>
                    <a:pt x="2052320" y="1296162"/>
                  </a:lnTo>
                  <a:lnTo>
                    <a:pt x="0" y="648080"/>
                  </a:lnTo>
                  <a:close/>
                </a:path>
              </a:pathLst>
            </a:custGeom>
            <a:ln w="25399">
              <a:solidFill>
                <a:srgbClr val="DBED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44497" y="3272154"/>
            <a:ext cx="64795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ИНФАРКТ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МИОКАРДА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МОЖНО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ПРЕДОТВРАТИТЬ!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80340" marR="170180" indent="-10795" algn="ctr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Даже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Вы ранее</a:t>
            </a:r>
            <a:r>
              <a:rPr sz="2400" b="1" spc="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переносили 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какие-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либо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сердечно-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сосудистые</a:t>
            </a:r>
            <a:r>
              <a:rPr sz="24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осложнения,</a:t>
            </a:r>
            <a:r>
              <a:rPr sz="24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возможно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существенно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снизить</a:t>
            </a:r>
            <a:r>
              <a:rPr sz="2400" b="1" spc="-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риск развития</a:t>
            </a:r>
            <a:r>
              <a:rPr sz="2400" b="1" spc="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инфаркта миокарда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288798"/>
            <a:ext cx="7487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Что</a:t>
            </a:r>
            <a:r>
              <a:rPr sz="2800" spc="-114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может</a:t>
            </a:r>
            <a:r>
              <a:rPr sz="2800" spc="-9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стать</a:t>
            </a:r>
            <a:r>
              <a:rPr sz="2800" spc="-10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причиной</a:t>
            </a:r>
            <a:r>
              <a:rPr sz="2800" spc="-10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инфаркта</a:t>
            </a:r>
            <a:r>
              <a:rPr sz="2800" spc="-95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миокарда?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45363" y="1094079"/>
            <a:ext cx="8258809" cy="414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57175" indent="-457200">
              <a:lnSpc>
                <a:spcPct val="150100"/>
              </a:lnSpc>
              <a:spcBef>
                <a:spcPts val="95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Поражение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сердечных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(коронарных)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атеросклерозом (отложение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холестерина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стенках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закупорка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тромбом)</a:t>
            </a:r>
            <a:endParaRPr sz="2000">
              <a:latin typeface="Calibri"/>
              <a:cs typeface="Calibri"/>
            </a:endParaRPr>
          </a:p>
          <a:p>
            <a:pPr marL="469900" marR="1050290" indent="-457200">
              <a:lnSpc>
                <a:spcPct val="150000"/>
              </a:lnSpc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Спазм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(внезапное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сужение)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коронарных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(по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разным </a:t>
            </a:r>
            <a:r>
              <a:rPr sz="2000" dirty="0">
                <a:latin typeface="Calibri"/>
                <a:cs typeface="Calibri"/>
              </a:rPr>
              <a:t>причинам,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числе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действием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некоторых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наркотиков)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Резкое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ухудшение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способности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крови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переносить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кислород,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например,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выраженном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снижении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уровня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гемоглобина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крови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(анемии)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Осложнение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некоторых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операций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сердце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перечисленное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верно,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чаще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всего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атеросклероз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коронарных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libri"/>
                <a:cs typeface="Calibri"/>
              </a:rPr>
              <a:t>артерий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6541" y="895986"/>
            <a:ext cx="8034020" cy="71120"/>
            <a:chOff x="576541" y="895986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89241" y="90868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241" y="90868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4976" y="5229187"/>
            <a:ext cx="2303145" cy="13949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105890"/>
            <a:ext cx="726122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Поражение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сердечных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(коронарных)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атеросклерозом (отложение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холестерина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стенках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артерий)</a:t>
            </a:r>
            <a:endParaRPr sz="2000">
              <a:latin typeface="Calibri"/>
              <a:cs typeface="Calibri"/>
            </a:endParaRPr>
          </a:p>
          <a:p>
            <a:pPr marL="469265" marR="52069" indent="-457200">
              <a:lnSpc>
                <a:spcPct val="150000"/>
              </a:lnSpc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Спазм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(внезапное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сужение)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коронарных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(по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разным </a:t>
            </a:r>
            <a:r>
              <a:rPr sz="2000" dirty="0">
                <a:latin typeface="Calibri"/>
                <a:cs typeface="Calibri"/>
              </a:rPr>
              <a:t>причинам,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числе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действием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некоторых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наркотиков)</a:t>
            </a:r>
            <a:endParaRPr sz="2000">
              <a:latin typeface="Calibri"/>
              <a:cs typeface="Calibri"/>
            </a:endParaRPr>
          </a:p>
          <a:p>
            <a:pPr marL="469265" marR="100965" indent="-457200">
              <a:lnSpc>
                <a:spcPct val="150000"/>
              </a:lnSpc>
              <a:spcBef>
                <a:spcPts val="5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Резкое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ухудшение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способности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крови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переносить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кислород, </a:t>
            </a:r>
            <a:r>
              <a:rPr sz="2000" dirty="0">
                <a:latin typeface="Calibri"/>
                <a:cs typeface="Calibri"/>
              </a:rPr>
              <a:t>например,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выраженном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снижении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уровня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гемоглобина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крови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(анемии)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Осложнение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некоторых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операций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сердце</a:t>
            </a:r>
            <a:endParaRPr sz="2000">
              <a:latin typeface="Calibri"/>
              <a:cs typeface="Calibri"/>
            </a:endParaRPr>
          </a:p>
          <a:p>
            <a:pPr marL="469265" marR="692150" indent="-457200">
              <a:lnSpc>
                <a:spcPct val="15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верно,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но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чаще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всего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атеросклероз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коронарных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артерий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6541" y="895986"/>
            <a:ext cx="8034020" cy="71120"/>
            <a:chOff x="576541" y="895986"/>
            <a:chExt cx="8034020" cy="71120"/>
          </a:xfrm>
        </p:grpSpPr>
        <p:sp>
          <p:nvSpPr>
            <p:cNvPr id="4" name="object 4"/>
            <p:cNvSpPr/>
            <p:nvPr/>
          </p:nvSpPr>
          <p:spPr>
            <a:xfrm>
              <a:off x="589241" y="90868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241" y="90868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6576" y="194563"/>
            <a:ext cx="7487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Что</a:t>
            </a:r>
            <a:r>
              <a:rPr sz="2800" spc="-114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может</a:t>
            </a:r>
            <a:r>
              <a:rPr sz="2800" spc="-9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стать</a:t>
            </a:r>
            <a:r>
              <a:rPr sz="2800" spc="-10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причиной</a:t>
            </a:r>
            <a:r>
              <a:rPr sz="2800" spc="-10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инфаркта</a:t>
            </a:r>
            <a:r>
              <a:rPr sz="2800" spc="-95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миокарда?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730" y="592074"/>
            <a:ext cx="5363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05868"/>
                </a:solidFill>
              </a:rPr>
              <a:t>Что</a:t>
            </a:r>
            <a:r>
              <a:rPr sz="3200" spc="-45" dirty="0">
                <a:solidFill>
                  <a:srgbClr val="205868"/>
                </a:solidFill>
              </a:rPr>
              <a:t> </a:t>
            </a:r>
            <a:r>
              <a:rPr sz="3200" dirty="0">
                <a:solidFill>
                  <a:srgbClr val="205868"/>
                </a:solidFill>
              </a:rPr>
              <a:t>такое</a:t>
            </a:r>
            <a:r>
              <a:rPr sz="3200" spc="-20" dirty="0">
                <a:solidFill>
                  <a:srgbClr val="205868"/>
                </a:solidFill>
              </a:rPr>
              <a:t> </a:t>
            </a:r>
            <a:r>
              <a:rPr sz="3200" dirty="0">
                <a:solidFill>
                  <a:srgbClr val="205868"/>
                </a:solidFill>
              </a:rPr>
              <a:t>инфаркт</a:t>
            </a:r>
            <a:r>
              <a:rPr sz="3200" spc="-35" dirty="0">
                <a:solidFill>
                  <a:srgbClr val="205868"/>
                </a:solidFill>
              </a:rPr>
              <a:t> </a:t>
            </a:r>
            <a:r>
              <a:rPr sz="3200" spc="-10" dirty="0">
                <a:solidFill>
                  <a:srgbClr val="205868"/>
                </a:solidFill>
              </a:rPr>
              <a:t>миокарда?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26846" y="1256031"/>
            <a:ext cx="7802245" cy="97790"/>
            <a:chOff x="526846" y="1256031"/>
            <a:chExt cx="7802245" cy="97790"/>
          </a:xfrm>
        </p:grpSpPr>
        <p:sp>
          <p:nvSpPr>
            <p:cNvPr id="4" name="object 4"/>
            <p:cNvSpPr/>
            <p:nvPr/>
          </p:nvSpPr>
          <p:spPr>
            <a:xfrm>
              <a:off x="539546" y="1268731"/>
              <a:ext cx="7776845" cy="72390"/>
            </a:xfrm>
            <a:custGeom>
              <a:avLst/>
              <a:gdLst/>
              <a:ahLst/>
              <a:cxnLst/>
              <a:rect l="l" t="t" r="r" b="b"/>
              <a:pathLst>
                <a:path w="7776845" h="72390">
                  <a:moveTo>
                    <a:pt x="7776845" y="0"/>
                  </a:moveTo>
                  <a:lnTo>
                    <a:pt x="0" y="0"/>
                  </a:lnTo>
                  <a:lnTo>
                    <a:pt x="0" y="72007"/>
                  </a:lnTo>
                  <a:lnTo>
                    <a:pt x="7776845" y="72007"/>
                  </a:lnTo>
                  <a:lnTo>
                    <a:pt x="7776845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546" y="1268731"/>
              <a:ext cx="7776845" cy="72390"/>
            </a:xfrm>
            <a:custGeom>
              <a:avLst/>
              <a:gdLst/>
              <a:ahLst/>
              <a:cxnLst/>
              <a:rect l="l" t="t" r="r" b="b"/>
              <a:pathLst>
                <a:path w="7776845" h="72390">
                  <a:moveTo>
                    <a:pt x="0" y="72007"/>
                  </a:moveTo>
                  <a:lnTo>
                    <a:pt x="7776845" y="72007"/>
                  </a:lnTo>
                  <a:lnTo>
                    <a:pt x="7776845" y="0"/>
                  </a:lnTo>
                  <a:lnTo>
                    <a:pt x="0" y="0"/>
                  </a:lnTo>
                  <a:lnTo>
                    <a:pt x="0" y="72007"/>
                  </a:lnTo>
                  <a:close/>
                </a:path>
              </a:pathLst>
            </a:custGeom>
            <a:ln w="25399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2543" y="2214498"/>
            <a:ext cx="7199630" cy="2083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b="1" dirty="0">
                <a:latin typeface="Calibri"/>
                <a:cs typeface="Calibri"/>
              </a:rPr>
              <a:t>Заболевание,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которое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угрожает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жизни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человека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b="1" dirty="0">
                <a:latin typeface="Calibri"/>
                <a:cs typeface="Calibri"/>
              </a:rPr>
              <a:t>Заболевание,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которое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настоящее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время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не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считается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опасным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жизни, поэтому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стоит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нем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особенно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беспокоиться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3"/>
              <a:tabLst>
                <a:tab pos="527685" algn="l"/>
                <a:tab pos="528320" algn="l"/>
              </a:tabLst>
            </a:pPr>
            <a:r>
              <a:rPr sz="2400" b="1" dirty="0">
                <a:latin typeface="Calibri"/>
                <a:cs typeface="Calibri"/>
              </a:rPr>
              <a:t>Затрудняюсь</a:t>
            </a:r>
            <a:r>
              <a:rPr sz="2400" b="1" spc="-1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ответить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989" y="323151"/>
            <a:ext cx="8766810" cy="2967990"/>
            <a:chOff x="169989" y="323151"/>
            <a:chExt cx="8766810" cy="2967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332739"/>
              <a:ext cx="4038776" cy="29486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752" y="327913"/>
              <a:ext cx="4055110" cy="2958465"/>
            </a:xfrm>
            <a:custGeom>
              <a:avLst/>
              <a:gdLst/>
              <a:ahLst/>
              <a:cxnLst/>
              <a:rect l="l" t="t" r="r" b="b"/>
              <a:pathLst>
                <a:path w="4055110" h="2958465">
                  <a:moveTo>
                    <a:pt x="0" y="2958211"/>
                  </a:moveTo>
                  <a:lnTo>
                    <a:pt x="4054602" y="2958211"/>
                  </a:lnTo>
                  <a:lnTo>
                    <a:pt x="4054602" y="0"/>
                  </a:lnTo>
                  <a:lnTo>
                    <a:pt x="0" y="0"/>
                  </a:lnTo>
                  <a:lnTo>
                    <a:pt x="0" y="2958211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51071" y="1209928"/>
              <a:ext cx="4680585" cy="2072005"/>
            </a:xfrm>
            <a:custGeom>
              <a:avLst/>
              <a:gdLst/>
              <a:ahLst/>
              <a:cxnLst/>
              <a:rect l="l" t="t" r="r" b="b"/>
              <a:pathLst>
                <a:path w="4680584" h="2072004">
                  <a:moveTo>
                    <a:pt x="0" y="2071497"/>
                  </a:moveTo>
                  <a:lnTo>
                    <a:pt x="4680458" y="2071497"/>
                  </a:lnTo>
                  <a:lnTo>
                    <a:pt x="4680458" y="0"/>
                  </a:lnTo>
                  <a:lnTo>
                    <a:pt x="0" y="0"/>
                  </a:lnTo>
                  <a:lnTo>
                    <a:pt x="0" y="2071497"/>
                  </a:lnTo>
                  <a:close/>
                </a:path>
              </a:pathLst>
            </a:custGeom>
            <a:ln w="9525">
              <a:solidFill>
                <a:srgbClr val="FBD4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2379" y="1454657"/>
            <a:ext cx="8534400" cy="4862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66895" marR="115570" indent="-37973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Основная</a:t>
            </a:r>
            <a:r>
              <a:rPr sz="20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причина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инфаркта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миокарда,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как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других</a:t>
            </a:r>
            <a:r>
              <a:rPr sz="20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форм</a:t>
            </a:r>
            <a:r>
              <a:rPr sz="20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ишемической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болезни</a:t>
            </a:r>
            <a:r>
              <a:rPr sz="20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сердца</a:t>
            </a:r>
            <a:r>
              <a:rPr sz="20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атеросклероз</a:t>
            </a:r>
            <a:endParaRPr sz="2000">
              <a:latin typeface="Calibri"/>
              <a:cs typeface="Calibri"/>
            </a:endParaRPr>
          </a:p>
          <a:p>
            <a:pPr marL="4898390" marR="633095" indent="-396240">
              <a:lnSpc>
                <a:spcPct val="100000"/>
              </a:lnSpc>
            </a:pP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коронарных</a:t>
            </a:r>
            <a:r>
              <a:rPr sz="20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артерий,</a:t>
            </a:r>
            <a:r>
              <a:rPr sz="20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которые кровоснабжают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сердце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alibri"/>
              <a:cs typeface="Calibri"/>
            </a:endParaRPr>
          </a:p>
          <a:p>
            <a:pPr marL="325120" indent="-312420">
              <a:lnSpc>
                <a:spcPts val="2870"/>
              </a:lnSpc>
              <a:buClr>
                <a:srgbClr val="E36C09"/>
              </a:buClr>
              <a:buFont typeface="Wingdings"/>
              <a:buChar char=""/>
              <a:tabLst>
                <a:tab pos="324485" algn="l"/>
                <a:tab pos="325120" algn="l"/>
              </a:tabLst>
            </a:pP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Атеросклероз</a:t>
            </a:r>
            <a:r>
              <a:rPr sz="2400" spc="-2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от</a:t>
            </a:r>
            <a:r>
              <a:rPr sz="2400" spc="-4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греческих</a:t>
            </a:r>
            <a:r>
              <a:rPr sz="2400" spc="-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слов</a:t>
            </a:r>
            <a:r>
              <a:rPr sz="2400" spc="-3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«атер»</a:t>
            </a:r>
            <a:r>
              <a:rPr sz="2400" spc="-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кашица</a:t>
            </a:r>
            <a:r>
              <a:rPr sz="2400" spc="-2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85115">
              <a:lnSpc>
                <a:spcPts val="2870"/>
              </a:lnSpc>
            </a:pP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«склерозис»</a:t>
            </a:r>
            <a:r>
              <a:rPr sz="2400" spc="-3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 затвердение</a:t>
            </a:r>
            <a:endParaRPr sz="2400">
              <a:latin typeface="Calibri"/>
              <a:cs typeface="Calibri"/>
            </a:endParaRPr>
          </a:p>
          <a:p>
            <a:pPr marL="324485" marR="760730" indent="-324485">
              <a:lnSpc>
                <a:spcPct val="99600"/>
              </a:lnSpc>
              <a:spcBef>
                <a:spcPts val="40"/>
              </a:spcBef>
              <a:buClr>
                <a:srgbClr val="E36C09"/>
              </a:buClr>
              <a:buFont typeface="Wingdings"/>
              <a:buChar char=""/>
              <a:tabLst>
                <a:tab pos="324485" algn="l"/>
                <a:tab pos="325120" algn="l"/>
                <a:tab pos="1920875" algn="l"/>
              </a:tabLst>
            </a:pP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Суть</a:t>
            </a:r>
            <a:r>
              <a:rPr sz="2400" spc="-6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процесса</a:t>
            </a:r>
            <a:r>
              <a:rPr sz="2400" spc="-6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накопление</a:t>
            </a:r>
            <a:r>
              <a:rPr sz="2400" spc="-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на</a:t>
            </a:r>
            <a:r>
              <a:rPr sz="2400" spc="-3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стенках</a:t>
            </a:r>
            <a:r>
              <a:rPr sz="2400" spc="-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артерий</a:t>
            </a:r>
            <a:r>
              <a:rPr sz="2400" spc="-3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мягких отложений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	липидов</a:t>
            </a:r>
            <a:r>
              <a:rPr sz="2400" spc="-6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(жиров),</a:t>
            </a:r>
            <a:r>
              <a:rPr sz="2400" spc="-7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последующее</a:t>
            </a:r>
            <a:r>
              <a:rPr sz="2400" spc="-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разрастание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соединительной</a:t>
            </a:r>
            <a:r>
              <a:rPr sz="2400" spc="-7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ткани</a:t>
            </a:r>
            <a:r>
              <a:rPr sz="2400" spc="-7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и</a:t>
            </a:r>
            <a:r>
              <a:rPr sz="2400" spc="-7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отложение</a:t>
            </a:r>
            <a:r>
              <a:rPr sz="2400" spc="-6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солей</a:t>
            </a:r>
            <a:r>
              <a:rPr sz="2400" spc="-6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кальция.</a:t>
            </a:r>
            <a:endParaRPr sz="2400">
              <a:latin typeface="Calibri"/>
              <a:cs typeface="Calibri"/>
            </a:endParaRPr>
          </a:p>
          <a:p>
            <a:pPr marL="324485" marR="1784985" indent="-324485">
              <a:lnSpc>
                <a:spcPts val="2860"/>
              </a:lnSpc>
              <a:spcBef>
                <a:spcPts val="135"/>
              </a:spcBef>
              <a:buClr>
                <a:srgbClr val="E36C09"/>
              </a:buClr>
              <a:buFont typeface="Wingdings"/>
              <a:buChar char=""/>
              <a:tabLst>
                <a:tab pos="324485" algn="l"/>
                <a:tab pos="325120" algn="l"/>
                <a:tab pos="2011680" algn="l"/>
              </a:tabLst>
            </a:pP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Развивается</a:t>
            </a:r>
            <a:r>
              <a:rPr sz="2400" spc="-7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в</a:t>
            </a:r>
            <a:r>
              <a:rPr sz="2400" spc="-5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ответ</a:t>
            </a:r>
            <a:r>
              <a:rPr sz="2400" spc="-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на</a:t>
            </a:r>
            <a:r>
              <a:rPr sz="2400" spc="-4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повреждение</a:t>
            </a:r>
            <a:r>
              <a:rPr sz="2400" spc="-4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эндотелия</a:t>
            </a:r>
            <a:r>
              <a:rPr sz="2400" spc="-50" dirty="0">
                <a:solidFill>
                  <a:srgbClr val="403052"/>
                </a:solidFill>
                <a:latin typeface="Calibri"/>
                <a:cs typeface="Calibri"/>
              </a:rPr>
              <a:t> –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внутренней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	выстилки</a:t>
            </a:r>
            <a:r>
              <a:rPr sz="2400" spc="-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коронарных</a:t>
            </a:r>
            <a:r>
              <a:rPr sz="2400" spc="-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артерий.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93" y="1790700"/>
            <a:ext cx="5260085" cy="33138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881179" y="4427575"/>
            <a:ext cx="3068955" cy="2158365"/>
            <a:chOff x="5881179" y="4427575"/>
            <a:chExt cx="3068955" cy="2158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0767" y="4437100"/>
              <a:ext cx="3049397" cy="21389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85941" y="4432337"/>
              <a:ext cx="3059430" cy="2148840"/>
            </a:xfrm>
            <a:custGeom>
              <a:avLst/>
              <a:gdLst/>
              <a:ahLst/>
              <a:cxnLst/>
              <a:rect l="l" t="t" r="r" b="b"/>
              <a:pathLst>
                <a:path w="3059429" h="2148840">
                  <a:moveTo>
                    <a:pt x="0" y="2148458"/>
                  </a:moveTo>
                  <a:lnTo>
                    <a:pt x="3058921" y="2148458"/>
                  </a:lnTo>
                  <a:lnTo>
                    <a:pt x="3058921" y="0"/>
                  </a:lnTo>
                  <a:lnTo>
                    <a:pt x="0" y="0"/>
                  </a:lnTo>
                  <a:lnTo>
                    <a:pt x="0" y="2148458"/>
                  </a:lnTo>
                  <a:close/>
                </a:path>
              </a:pathLst>
            </a:custGeom>
            <a:ln w="9525">
              <a:solidFill>
                <a:srgbClr val="CCC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8540" y="350646"/>
            <a:ext cx="8047990" cy="361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60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Причиной</a:t>
            </a:r>
            <a:r>
              <a:rPr sz="2000" b="1" spc="95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большинства</a:t>
            </a:r>
            <a:r>
              <a:rPr sz="2000" b="1" spc="105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случаев</a:t>
            </a:r>
            <a:r>
              <a:rPr sz="2000" b="1" spc="10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инфаркта</a:t>
            </a:r>
            <a:r>
              <a:rPr sz="2000" b="1" spc="10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миокарда</a:t>
            </a:r>
            <a:r>
              <a:rPr sz="2000" b="1" spc="105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являются</a:t>
            </a:r>
            <a:r>
              <a:rPr sz="2000" b="1" spc="10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spc="-25" dirty="0">
                <a:solidFill>
                  <a:srgbClr val="205868"/>
                </a:solidFill>
                <a:latin typeface="Calibri"/>
                <a:cs typeface="Calibri"/>
              </a:rPr>
              <a:t>так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называемые</a:t>
            </a:r>
            <a:r>
              <a:rPr sz="2000" b="1" spc="38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205868"/>
                </a:solidFill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нестабильные</a:t>
            </a:r>
            <a:r>
              <a:rPr sz="2000" b="1" u="sng" spc="395" dirty="0">
                <a:solidFill>
                  <a:srgbClr val="205868"/>
                </a:solidFill>
                <a:uFill>
                  <a:solidFill>
                    <a:srgbClr val="205868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атеросклеротические</a:t>
            </a:r>
            <a:r>
              <a:rPr sz="2000" b="1" spc="3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бляшки,</a:t>
            </a:r>
            <a:r>
              <a:rPr sz="2000" b="1" spc="3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имеющие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большое</a:t>
            </a:r>
            <a:r>
              <a:rPr sz="2000" b="1" spc="145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липидное</a:t>
            </a:r>
            <a:r>
              <a:rPr sz="2000" b="1" spc="145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ядро</a:t>
            </a:r>
            <a:r>
              <a:rPr sz="2000" b="1" spc="14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и</a:t>
            </a:r>
            <a:r>
              <a:rPr sz="2000" b="1" spc="15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относительно</a:t>
            </a:r>
            <a:r>
              <a:rPr sz="2000" b="1" spc="15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тонкую</a:t>
            </a:r>
            <a:r>
              <a:rPr sz="2000" b="1" spc="15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«покрышку»</a:t>
            </a:r>
            <a:r>
              <a:rPr sz="2000" b="1" spc="14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000" b="1" spc="-25" dirty="0">
                <a:solidFill>
                  <a:srgbClr val="205868"/>
                </a:solidFill>
                <a:latin typeface="Calibri"/>
                <a:cs typeface="Calibri"/>
              </a:rPr>
              <a:t>из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соединительной</a:t>
            </a:r>
            <a:r>
              <a:rPr sz="20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ткани</a:t>
            </a:r>
            <a:r>
              <a:rPr sz="20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сверху.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536448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Такие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бляшки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легко</a:t>
            </a:r>
            <a:endParaRPr sz="2000">
              <a:latin typeface="Calibri"/>
              <a:cs typeface="Calibri"/>
            </a:endParaRPr>
          </a:p>
          <a:p>
            <a:pPr marL="536448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повреждаются,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5364480" marR="508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результате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чего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их </a:t>
            </a:r>
            <a:r>
              <a:rPr sz="2000" b="1" dirty="0">
                <a:latin typeface="Calibri"/>
                <a:cs typeface="Calibri"/>
              </a:rPr>
              <a:t>поверхности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образуется </a:t>
            </a:r>
            <a:r>
              <a:rPr sz="2000" b="1" dirty="0">
                <a:latin typeface="Calibri"/>
                <a:cs typeface="Calibri"/>
              </a:rPr>
              <a:t>тромб,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который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может </a:t>
            </a:r>
            <a:r>
              <a:rPr sz="2000" b="1" dirty="0">
                <a:latin typeface="Calibri"/>
                <a:cs typeface="Calibri"/>
              </a:rPr>
              <a:t>полностью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перекрыть </a:t>
            </a:r>
            <a:r>
              <a:rPr sz="2000" b="1" dirty="0">
                <a:latin typeface="Calibri"/>
                <a:cs typeface="Calibri"/>
              </a:rPr>
              <a:t>просвет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артерии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0591" y="5270119"/>
            <a:ext cx="233680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85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Инфаркт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миокарда </a:t>
            </a:r>
            <a:r>
              <a:rPr sz="2000" b="1" dirty="0">
                <a:latin typeface="Calibri"/>
                <a:cs typeface="Calibri"/>
              </a:rPr>
              <a:t>может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развиться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по </a:t>
            </a:r>
            <a:r>
              <a:rPr sz="2000" b="1" dirty="0">
                <a:latin typeface="Calibri"/>
                <a:cs typeface="Calibri"/>
              </a:rPr>
              <a:t>причине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спазма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коронарной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артерий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06771" y="3612641"/>
            <a:ext cx="407034" cy="437515"/>
            <a:chOff x="5406771" y="3612641"/>
            <a:chExt cx="407034" cy="437515"/>
          </a:xfrm>
        </p:grpSpPr>
        <p:sp>
          <p:nvSpPr>
            <p:cNvPr id="9" name="object 9"/>
            <p:cNvSpPr/>
            <p:nvPr/>
          </p:nvSpPr>
          <p:spPr>
            <a:xfrm>
              <a:off x="5419471" y="3625341"/>
              <a:ext cx="381635" cy="412115"/>
            </a:xfrm>
            <a:custGeom>
              <a:avLst/>
              <a:gdLst/>
              <a:ahLst/>
              <a:cxnLst/>
              <a:rect l="l" t="t" r="r" b="b"/>
              <a:pathLst>
                <a:path w="381635" h="412114">
                  <a:moveTo>
                    <a:pt x="190753" y="0"/>
                  </a:moveTo>
                  <a:lnTo>
                    <a:pt x="0" y="205993"/>
                  </a:lnTo>
                  <a:lnTo>
                    <a:pt x="190753" y="412114"/>
                  </a:lnTo>
                  <a:lnTo>
                    <a:pt x="190753" y="308990"/>
                  </a:lnTo>
                  <a:lnTo>
                    <a:pt x="381507" y="308990"/>
                  </a:lnTo>
                  <a:lnTo>
                    <a:pt x="381507" y="102996"/>
                  </a:lnTo>
                  <a:lnTo>
                    <a:pt x="190753" y="102996"/>
                  </a:lnTo>
                  <a:lnTo>
                    <a:pt x="19075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9471" y="3625341"/>
              <a:ext cx="381635" cy="412115"/>
            </a:xfrm>
            <a:custGeom>
              <a:avLst/>
              <a:gdLst/>
              <a:ahLst/>
              <a:cxnLst/>
              <a:rect l="l" t="t" r="r" b="b"/>
              <a:pathLst>
                <a:path w="381635" h="412114">
                  <a:moveTo>
                    <a:pt x="381507" y="102996"/>
                  </a:moveTo>
                  <a:lnTo>
                    <a:pt x="190753" y="102996"/>
                  </a:lnTo>
                  <a:lnTo>
                    <a:pt x="190753" y="0"/>
                  </a:lnTo>
                  <a:lnTo>
                    <a:pt x="0" y="205993"/>
                  </a:lnTo>
                  <a:lnTo>
                    <a:pt x="190753" y="412114"/>
                  </a:lnTo>
                  <a:lnTo>
                    <a:pt x="190753" y="308990"/>
                  </a:lnTo>
                  <a:lnTo>
                    <a:pt x="381507" y="308990"/>
                  </a:lnTo>
                  <a:lnTo>
                    <a:pt x="381507" y="10299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369" y="1972436"/>
            <a:ext cx="6624955" cy="239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205868"/>
                </a:solidFill>
              </a:rPr>
              <a:t>Что</a:t>
            </a:r>
            <a:r>
              <a:rPr sz="4800" spc="-40" dirty="0">
                <a:solidFill>
                  <a:srgbClr val="205868"/>
                </a:solidFill>
              </a:rPr>
              <a:t> </a:t>
            </a:r>
            <a:r>
              <a:rPr sz="4800" spc="-10" dirty="0">
                <a:solidFill>
                  <a:srgbClr val="205868"/>
                </a:solidFill>
              </a:rPr>
              <a:t>способствует</a:t>
            </a:r>
            <a:endParaRPr sz="4800"/>
          </a:p>
          <a:p>
            <a:pPr marL="12700" marR="5080" algn="ctr">
              <a:lnSpc>
                <a:spcPct val="99000"/>
              </a:lnSpc>
              <a:spcBef>
                <a:spcPts val="60"/>
              </a:spcBef>
            </a:pPr>
            <a:r>
              <a:rPr sz="4800" dirty="0">
                <a:solidFill>
                  <a:srgbClr val="205868"/>
                </a:solidFill>
              </a:rPr>
              <a:t>развитию </a:t>
            </a:r>
            <a:r>
              <a:rPr sz="4800" spc="-10" dirty="0">
                <a:solidFill>
                  <a:srgbClr val="205868"/>
                </a:solidFill>
              </a:rPr>
              <a:t>атеросклероза </a:t>
            </a:r>
            <a:r>
              <a:rPr sz="4800" dirty="0">
                <a:solidFill>
                  <a:srgbClr val="205868"/>
                </a:solidFill>
              </a:rPr>
              <a:t>и</a:t>
            </a:r>
            <a:r>
              <a:rPr sz="4800" spc="-35" dirty="0">
                <a:solidFill>
                  <a:srgbClr val="205868"/>
                </a:solidFill>
              </a:rPr>
              <a:t> </a:t>
            </a:r>
            <a:r>
              <a:rPr sz="4800" dirty="0">
                <a:solidFill>
                  <a:srgbClr val="205868"/>
                </a:solidFill>
              </a:rPr>
              <a:t>его</a:t>
            </a:r>
            <a:r>
              <a:rPr sz="4800" spc="-45" dirty="0">
                <a:solidFill>
                  <a:srgbClr val="205868"/>
                </a:solidFill>
              </a:rPr>
              <a:t> </a:t>
            </a:r>
            <a:r>
              <a:rPr sz="4800" dirty="0">
                <a:solidFill>
                  <a:srgbClr val="205868"/>
                </a:solidFill>
              </a:rPr>
              <a:t>осложнений</a:t>
            </a:r>
            <a:r>
              <a:rPr sz="4800" spc="-65" dirty="0">
                <a:solidFill>
                  <a:srgbClr val="205868"/>
                </a:solidFill>
              </a:rPr>
              <a:t> </a:t>
            </a:r>
            <a:r>
              <a:rPr sz="6000" spc="-50" dirty="0">
                <a:solidFill>
                  <a:srgbClr val="C00000"/>
                </a:solidFill>
              </a:rPr>
              <a:t>?</a:t>
            </a:r>
            <a:endParaRPr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9453"/>
            <a:ext cx="9144000" cy="64590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9453"/>
            <a:ext cx="9144000" cy="6459220"/>
            <a:chOff x="0" y="199453"/>
            <a:chExt cx="9144000" cy="6459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9453"/>
              <a:ext cx="9144000" cy="64590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9946" y="2132838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4" h="1152525">
                  <a:moveTo>
                    <a:pt x="1896237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4" y="1152144"/>
                  </a:lnTo>
                  <a:lnTo>
                    <a:pt x="1896237" y="1152144"/>
                  </a:lnTo>
                  <a:lnTo>
                    <a:pt x="1940264" y="1147072"/>
                  </a:lnTo>
                  <a:lnTo>
                    <a:pt x="1980681" y="1132625"/>
                  </a:lnTo>
                  <a:lnTo>
                    <a:pt x="2016335" y="1109956"/>
                  </a:lnTo>
                  <a:lnTo>
                    <a:pt x="2046073" y="1080218"/>
                  </a:lnTo>
                  <a:lnTo>
                    <a:pt x="2068742" y="1044564"/>
                  </a:lnTo>
                  <a:lnTo>
                    <a:pt x="2083189" y="1004147"/>
                  </a:lnTo>
                  <a:lnTo>
                    <a:pt x="2088261" y="960120"/>
                  </a:lnTo>
                  <a:lnTo>
                    <a:pt x="2088261" y="192024"/>
                  </a:lnTo>
                  <a:lnTo>
                    <a:pt x="2083189" y="147996"/>
                  </a:lnTo>
                  <a:lnTo>
                    <a:pt x="2068742" y="107579"/>
                  </a:lnTo>
                  <a:lnTo>
                    <a:pt x="2046073" y="71925"/>
                  </a:lnTo>
                  <a:lnTo>
                    <a:pt x="2016335" y="42187"/>
                  </a:lnTo>
                  <a:lnTo>
                    <a:pt x="1980681" y="19518"/>
                  </a:lnTo>
                  <a:lnTo>
                    <a:pt x="1940264" y="5071"/>
                  </a:lnTo>
                  <a:lnTo>
                    <a:pt x="189623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9946" y="2132838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4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1896237" y="0"/>
                  </a:lnTo>
                  <a:lnTo>
                    <a:pt x="1940264" y="5071"/>
                  </a:lnTo>
                  <a:lnTo>
                    <a:pt x="1980681" y="19518"/>
                  </a:lnTo>
                  <a:lnTo>
                    <a:pt x="2016335" y="42187"/>
                  </a:lnTo>
                  <a:lnTo>
                    <a:pt x="2046073" y="71925"/>
                  </a:lnTo>
                  <a:lnTo>
                    <a:pt x="2068742" y="107579"/>
                  </a:lnTo>
                  <a:lnTo>
                    <a:pt x="2083189" y="147996"/>
                  </a:lnTo>
                  <a:lnTo>
                    <a:pt x="2088261" y="192024"/>
                  </a:lnTo>
                  <a:lnTo>
                    <a:pt x="2088261" y="960120"/>
                  </a:lnTo>
                  <a:lnTo>
                    <a:pt x="2083189" y="1004147"/>
                  </a:lnTo>
                  <a:lnTo>
                    <a:pt x="2068742" y="1044564"/>
                  </a:lnTo>
                  <a:lnTo>
                    <a:pt x="2046073" y="1080218"/>
                  </a:lnTo>
                  <a:lnTo>
                    <a:pt x="2016335" y="1109956"/>
                  </a:lnTo>
                  <a:lnTo>
                    <a:pt x="1980681" y="1132625"/>
                  </a:lnTo>
                  <a:lnTo>
                    <a:pt x="1940264" y="1147072"/>
                  </a:lnTo>
                  <a:lnTo>
                    <a:pt x="1896237" y="1152144"/>
                  </a:lnTo>
                  <a:lnTo>
                    <a:pt x="192024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86732" y="2407107"/>
            <a:ext cx="1195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ИНФАРКТА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МИОКАРДА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8096" y="2370480"/>
          <a:ext cx="5859145" cy="1778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Дислипидемия</a:t>
                      </a:r>
                      <a:r>
                        <a:rPr sz="2000" b="1" spc="-1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(ApoB/ApoA1)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905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3,25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905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(2,81</a:t>
                      </a:r>
                      <a:r>
                        <a:rPr sz="2000" b="1" spc="-4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3,76)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Курение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2,87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(2,58</a:t>
                      </a:r>
                      <a:r>
                        <a:rPr sz="2000" b="1" spc="-4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3,19)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Депрессия/Стресс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2,67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(2,21</a:t>
                      </a:r>
                      <a:r>
                        <a:rPr sz="2000" b="1" spc="-2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3,22)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Сахарный</a:t>
                      </a:r>
                      <a:r>
                        <a:rPr sz="2000" b="1" spc="-6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диабет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2,37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(2,07</a:t>
                      </a:r>
                      <a:r>
                        <a:rPr sz="2000" b="1" spc="-3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2,71)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Артериальная</a:t>
                      </a:r>
                      <a:r>
                        <a:rPr sz="2000" b="1" spc="-8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гипертония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(1,74</a:t>
                      </a:r>
                      <a:r>
                        <a:rPr sz="2000" b="1" spc="-3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2,10)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Абдоминальное</a:t>
                      </a:r>
                      <a:r>
                        <a:rPr sz="2000" b="1" spc="-2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ожирение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1,62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(1,45</a:t>
                      </a:r>
                      <a:r>
                        <a:rPr sz="2000" b="1" spc="-5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1,80)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87146" y="4123690"/>
            <a:ext cx="3940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Чрезмерное</a:t>
            </a:r>
            <a:r>
              <a:rPr sz="2000" b="1" spc="-8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потребление</a:t>
            </a:r>
            <a:r>
              <a:rPr sz="2000" b="1" spc="-7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алкоголя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096" y="4809616"/>
          <a:ext cx="5908675" cy="559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2000" b="1" spc="-5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активность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1905"/>
                        </a:lnSpc>
                      </a:pPr>
                      <a:r>
                        <a:rPr sz="2000" b="1" spc="-2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0,86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905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(0,76</a:t>
                      </a:r>
                      <a:r>
                        <a:rPr sz="2000" b="1" spc="-3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-5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0,97)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Потребление</a:t>
                      </a:r>
                      <a:r>
                        <a:rPr sz="2000" b="1" spc="-85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овощей/фруктов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2105"/>
                        </a:lnSpc>
                      </a:pPr>
                      <a:r>
                        <a:rPr sz="2000" b="1" spc="-2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0,70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5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(0,62</a:t>
                      </a:r>
                      <a:r>
                        <a:rPr sz="2000" b="1" spc="-2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0,79)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6324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62703" y="6427723"/>
            <a:ext cx="384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Yusuf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S.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al.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Lancet,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September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3,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6510" y="1986533"/>
            <a:ext cx="1296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7680" algn="l"/>
              </a:tabLst>
            </a:pPr>
            <a:r>
              <a:rPr sz="1600" b="1" spc="-25" dirty="0">
                <a:solidFill>
                  <a:srgbClr val="205868"/>
                </a:solidFill>
                <a:latin typeface="Calibri"/>
                <a:cs typeface="Calibri"/>
              </a:rPr>
              <a:t>ОР</a:t>
            </a:r>
            <a:r>
              <a:rPr sz="1600" b="1" dirty="0">
                <a:solidFill>
                  <a:srgbClr val="205868"/>
                </a:solidFill>
                <a:latin typeface="Calibri"/>
                <a:cs typeface="Calibri"/>
              </a:rPr>
              <a:t>	(99%</a:t>
            </a:r>
            <a:r>
              <a:rPr sz="1600" b="1" spc="-25" dirty="0">
                <a:solidFill>
                  <a:srgbClr val="205868"/>
                </a:solidFill>
                <a:latin typeface="Calibri"/>
                <a:cs typeface="Calibri"/>
              </a:rPr>
              <a:t> ДИ)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48992" y="142747"/>
            <a:ext cx="5222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</a:rPr>
              <a:t>9</a:t>
            </a:r>
            <a:r>
              <a:rPr sz="2400" spc="-6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факторов</a:t>
            </a:r>
            <a:r>
              <a:rPr sz="2400" spc="-6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риска,</a:t>
            </a:r>
            <a:r>
              <a:rPr sz="2400" spc="-4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определяющих</a:t>
            </a:r>
            <a:r>
              <a:rPr sz="2400" spc="-40" dirty="0">
                <a:solidFill>
                  <a:srgbClr val="001F5F"/>
                </a:solidFill>
              </a:rPr>
              <a:t> </a:t>
            </a:r>
            <a:r>
              <a:rPr sz="2400" spc="-20" dirty="0">
                <a:solidFill>
                  <a:srgbClr val="001F5F"/>
                </a:solidFill>
              </a:rPr>
              <a:t>риск </a:t>
            </a:r>
            <a:r>
              <a:rPr sz="2400" dirty="0">
                <a:solidFill>
                  <a:srgbClr val="001F5F"/>
                </a:solidFill>
              </a:rPr>
              <a:t>инфаркта</a:t>
            </a:r>
            <a:r>
              <a:rPr sz="2400" spc="-3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миокарда</a:t>
            </a:r>
            <a:r>
              <a:rPr sz="2400" spc="-3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во</a:t>
            </a:r>
            <a:r>
              <a:rPr sz="2400" spc="-4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всем</a:t>
            </a:r>
            <a:r>
              <a:rPr sz="2400" spc="-60" dirty="0">
                <a:solidFill>
                  <a:srgbClr val="001F5F"/>
                </a:solidFill>
              </a:rPr>
              <a:t> </a:t>
            </a:r>
            <a:r>
              <a:rPr sz="2400" spc="-20" dirty="0">
                <a:solidFill>
                  <a:srgbClr val="001F5F"/>
                </a:solidFill>
              </a:rPr>
              <a:t>мире</a:t>
            </a:r>
            <a:endParaRPr sz="2400"/>
          </a:p>
          <a:p>
            <a:pPr marL="71120" algn="ctr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</a:rPr>
              <a:t>(5</a:t>
            </a:r>
            <a:r>
              <a:rPr sz="2400" spc="-3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континентов,</a:t>
            </a:r>
            <a:r>
              <a:rPr sz="2400" spc="-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52</a:t>
            </a:r>
            <a:r>
              <a:rPr sz="2400" spc="-40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страны)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678" y="1268272"/>
            <a:ext cx="5191125" cy="51911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2619" y="1656715"/>
            <a:ext cx="22650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66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Суммарный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риск </a:t>
            </a:r>
            <a:r>
              <a:rPr sz="1800" b="1" dirty="0">
                <a:latin typeface="Calibri"/>
                <a:cs typeface="Calibri"/>
              </a:rPr>
              <a:t>может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быть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значительно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повышен </a:t>
            </a:r>
            <a:r>
              <a:rPr sz="1800" b="1" dirty="0">
                <a:latin typeface="Calibri"/>
                <a:cs typeface="Calibri"/>
              </a:rPr>
              <a:t>при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незначительных </a:t>
            </a:r>
            <a:r>
              <a:rPr sz="1800" b="1" dirty="0">
                <a:latin typeface="Calibri"/>
                <a:cs typeface="Calibri"/>
              </a:rPr>
              <a:t>отклонениях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от </a:t>
            </a:r>
            <a:r>
              <a:rPr sz="1800" b="1" dirty="0">
                <a:latin typeface="Calibri"/>
                <a:cs typeface="Calibri"/>
              </a:rPr>
              <a:t>нормы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отдельных </a:t>
            </a:r>
            <a:r>
              <a:rPr sz="1800" b="1" dirty="0">
                <a:latin typeface="Calibri"/>
                <a:cs typeface="Calibri"/>
              </a:rPr>
              <a:t>факторов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риска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730" y="473710"/>
            <a:ext cx="7324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Факторы</a:t>
            </a:r>
            <a:r>
              <a:rPr sz="2800" spc="-12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риска</a:t>
            </a:r>
            <a:r>
              <a:rPr sz="2800" spc="-10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усиливают</a:t>
            </a:r>
            <a:r>
              <a:rPr sz="2800" spc="-10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действие</a:t>
            </a:r>
            <a:r>
              <a:rPr sz="2800" spc="-11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друг</a:t>
            </a:r>
            <a:r>
              <a:rPr sz="2800" spc="-130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друга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005" y="3660140"/>
            <a:ext cx="1408679" cy="18045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96044"/>
            <a:ext cx="9144000" cy="662305"/>
          </a:xfrm>
          <a:custGeom>
            <a:avLst/>
            <a:gdLst/>
            <a:ahLst/>
            <a:cxnLst/>
            <a:rect l="l" t="t" r="r" b="b"/>
            <a:pathLst>
              <a:path w="9144000" h="662304">
                <a:moveTo>
                  <a:pt x="9144000" y="0"/>
                </a:moveTo>
                <a:lnTo>
                  <a:pt x="0" y="0"/>
                </a:lnTo>
                <a:lnTo>
                  <a:pt x="0" y="661953"/>
                </a:lnTo>
                <a:lnTo>
                  <a:pt x="9144000" y="661953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6364" y="6396939"/>
            <a:ext cx="6348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Национальные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рекомендации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«Кардиоваскулярная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профилактика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2017»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5" y="4714887"/>
            <a:ext cx="928700" cy="9286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1978" y="108204"/>
            <a:ext cx="8876030" cy="2868930"/>
            <a:chOff x="141978" y="108204"/>
            <a:chExt cx="8876030" cy="28689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3884" y="1068070"/>
              <a:ext cx="1571625" cy="1908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78" y="282365"/>
              <a:ext cx="485473" cy="2520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" y="108204"/>
              <a:ext cx="5775960" cy="623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4079" y="108204"/>
              <a:ext cx="1074420" cy="6233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6644" y="108204"/>
              <a:ext cx="809244" cy="623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4032" y="108204"/>
              <a:ext cx="457200" cy="6233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9375" y="108204"/>
              <a:ext cx="1818131" cy="623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720" y="409956"/>
              <a:ext cx="3550920" cy="6233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5784" y="409956"/>
              <a:ext cx="4951475" cy="6233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11652" y="711708"/>
              <a:ext cx="2354579" cy="62331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5787" y="4714875"/>
            <a:ext cx="1000137" cy="100013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0860" y="170179"/>
            <a:ext cx="863155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205868"/>
                </a:solidFill>
              </a:rPr>
              <a:t>Для</a:t>
            </a:r>
            <a:r>
              <a:rPr sz="2200" spc="-45" dirty="0">
                <a:solidFill>
                  <a:srgbClr val="205868"/>
                </a:solidFill>
              </a:rPr>
              <a:t> </a:t>
            </a:r>
            <a:r>
              <a:rPr sz="2200" spc="-10" dirty="0">
                <a:solidFill>
                  <a:srgbClr val="205868"/>
                </a:solidFill>
              </a:rPr>
              <a:t>профилактики</a:t>
            </a:r>
            <a:r>
              <a:rPr sz="2200" spc="-25" dirty="0">
                <a:solidFill>
                  <a:srgbClr val="205868"/>
                </a:solidFill>
              </a:rPr>
              <a:t> </a:t>
            </a:r>
            <a:r>
              <a:rPr sz="2200" dirty="0">
                <a:solidFill>
                  <a:srgbClr val="205868"/>
                </a:solidFill>
              </a:rPr>
              <a:t>инфаркта</a:t>
            </a:r>
            <a:r>
              <a:rPr sz="2200" spc="-30" dirty="0">
                <a:solidFill>
                  <a:srgbClr val="205868"/>
                </a:solidFill>
              </a:rPr>
              <a:t> </a:t>
            </a:r>
            <a:r>
              <a:rPr sz="2200" spc="-10" dirty="0">
                <a:solidFill>
                  <a:srgbClr val="205868"/>
                </a:solidFill>
              </a:rPr>
              <a:t>миокарда</a:t>
            </a:r>
            <a:r>
              <a:rPr sz="2200" spc="-40" dirty="0">
                <a:solidFill>
                  <a:srgbClr val="205868"/>
                </a:solidFill>
              </a:rPr>
              <a:t> </a:t>
            </a:r>
            <a:r>
              <a:rPr sz="2200" dirty="0">
                <a:solidFill>
                  <a:srgbClr val="205868"/>
                </a:solidFill>
              </a:rPr>
              <a:t>и</a:t>
            </a:r>
            <a:r>
              <a:rPr sz="2200" spc="-50" dirty="0">
                <a:solidFill>
                  <a:srgbClr val="205868"/>
                </a:solidFill>
              </a:rPr>
              <a:t> </a:t>
            </a:r>
            <a:r>
              <a:rPr sz="2200" dirty="0">
                <a:solidFill>
                  <a:srgbClr val="205868"/>
                </a:solidFill>
              </a:rPr>
              <a:t>других</a:t>
            </a:r>
            <a:r>
              <a:rPr sz="2200" spc="-30" dirty="0">
                <a:solidFill>
                  <a:srgbClr val="205868"/>
                </a:solidFill>
              </a:rPr>
              <a:t> сердечно-</a:t>
            </a:r>
            <a:r>
              <a:rPr sz="2200" spc="-10" dirty="0">
                <a:solidFill>
                  <a:srgbClr val="205868"/>
                </a:solidFill>
              </a:rPr>
              <a:t>сосудистых </a:t>
            </a:r>
            <a:r>
              <a:rPr sz="2200" dirty="0">
                <a:solidFill>
                  <a:srgbClr val="205868"/>
                </a:solidFill>
              </a:rPr>
              <a:t>осложнений</a:t>
            </a:r>
            <a:r>
              <a:rPr sz="2200" spc="-60" dirty="0">
                <a:solidFill>
                  <a:srgbClr val="205868"/>
                </a:solidFill>
              </a:rPr>
              <a:t> </a:t>
            </a:r>
            <a:r>
              <a:rPr sz="2200" spc="-20" dirty="0">
                <a:solidFill>
                  <a:srgbClr val="205868"/>
                </a:solidFill>
              </a:rPr>
              <a:t>необходимо</a:t>
            </a:r>
            <a:r>
              <a:rPr sz="2200" spc="-35" dirty="0">
                <a:solidFill>
                  <a:srgbClr val="205868"/>
                </a:solidFill>
              </a:rPr>
              <a:t> </a:t>
            </a:r>
            <a:r>
              <a:rPr sz="2200" spc="-10" dirty="0">
                <a:solidFill>
                  <a:srgbClr val="C00000"/>
                </a:solidFill>
              </a:rPr>
              <a:t>устранить</a:t>
            </a:r>
            <a:r>
              <a:rPr sz="2200" spc="-75" dirty="0">
                <a:solidFill>
                  <a:srgbClr val="C00000"/>
                </a:solidFill>
              </a:rPr>
              <a:t> </a:t>
            </a:r>
            <a:r>
              <a:rPr sz="2200" spc="-10" dirty="0">
                <a:solidFill>
                  <a:srgbClr val="C00000"/>
                </a:solidFill>
              </a:rPr>
              <a:t>максимальное</a:t>
            </a:r>
            <a:r>
              <a:rPr sz="2200" spc="-50" dirty="0">
                <a:solidFill>
                  <a:srgbClr val="C00000"/>
                </a:solidFill>
              </a:rPr>
              <a:t> </a:t>
            </a:r>
            <a:r>
              <a:rPr sz="2200" spc="-10" dirty="0">
                <a:solidFill>
                  <a:srgbClr val="C00000"/>
                </a:solidFill>
              </a:rPr>
              <a:t>количество </a:t>
            </a:r>
            <a:r>
              <a:rPr sz="2200" dirty="0">
                <a:solidFill>
                  <a:srgbClr val="C00000"/>
                </a:solidFill>
              </a:rPr>
              <a:t>факторов</a:t>
            </a:r>
            <a:r>
              <a:rPr sz="2200" spc="-120" dirty="0">
                <a:solidFill>
                  <a:srgbClr val="C00000"/>
                </a:solidFill>
              </a:rPr>
              <a:t> </a:t>
            </a:r>
            <a:r>
              <a:rPr sz="2200" spc="-10" dirty="0">
                <a:solidFill>
                  <a:srgbClr val="C00000"/>
                </a:solidFill>
              </a:rPr>
              <a:t>риска</a:t>
            </a:r>
            <a:endParaRPr sz="2200"/>
          </a:p>
        </p:txBody>
      </p:sp>
      <p:grpSp>
        <p:nvGrpSpPr>
          <p:cNvPr id="18" name="object 18"/>
          <p:cNvGrpSpPr/>
          <p:nvPr/>
        </p:nvGrpSpPr>
        <p:grpSpPr>
          <a:xfrm>
            <a:off x="521208" y="1142872"/>
            <a:ext cx="8086090" cy="4834890"/>
            <a:chOff x="521208" y="1142872"/>
            <a:chExt cx="8086090" cy="4834890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03443" y="3006471"/>
              <a:ext cx="1786001" cy="13930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912" y="1142872"/>
              <a:ext cx="1949704" cy="15002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464" y="1252727"/>
              <a:ext cx="1815083" cy="13914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4349" y="1285874"/>
              <a:ext cx="1715135" cy="1285875"/>
            </a:xfrm>
            <a:custGeom>
              <a:avLst/>
              <a:gdLst/>
              <a:ahLst/>
              <a:cxnLst/>
              <a:rect l="l" t="t" r="r" b="b"/>
              <a:pathLst>
                <a:path w="1715135" h="1285875">
                  <a:moveTo>
                    <a:pt x="1714525" y="0"/>
                  </a:moveTo>
                  <a:lnTo>
                    <a:pt x="0" y="12858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092" y="1181099"/>
              <a:ext cx="1815083" cy="13914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85787" y="1214373"/>
              <a:ext cx="1714500" cy="1285875"/>
            </a:xfrm>
            <a:custGeom>
              <a:avLst/>
              <a:gdLst/>
              <a:ahLst/>
              <a:cxnLst/>
              <a:rect l="l" t="t" r="r" b="b"/>
              <a:pathLst>
                <a:path w="1714500" h="1285875">
                  <a:moveTo>
                    <a:pt x="1714461" y="128587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2912" y="3143249"/>
              <a:ext cx="1928876" cy="13305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1208" y="3038855"/>
              <a:ext cx="2100072" cy="14630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774" y="3059049"/>
              <a:ext cx="2062505" cy="144284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2912" y="3143249"/>
              <a:ext cx="1929130" cy="1285875"/>
            </a:xfrm>
            <a:custGeom>
              <a:avLst/>
              <a:gdLst/>
              <a:ahLst/>
              <a:cxnLst/>
              <a:rect l="l" t="t" r="r" b="b"/>
              <a:pathLst>
                <a:path w="1929130" h="1285875">
                  <a:moveTo>
                    <a:pt x="1928837" y="128587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29379" y="4385516"/>
              <a:ext cx="4672965" cy="1587500"/>
            </a:xfrm>
            <a:custGeom>
              <a:avLst/>
              <a:gdLst/>
              <a:ahLst/>
              <a:cxnLst/>
              <a:rect l="l" t="t" r="r" b="b"/>
              <a:pathLst>
                <a:path w="4672965" h="1587500">
                  <a:moveTo>
                    <a:pt x="2821246" y="0"/>
                  </a:moveTo>
                  <a:lnTo>
                    <a:pt x="2777160" y="886"/>
                  </a:lnTo>
                  <a:lnTo>
                    <a:pt x="2733075" y="3098"/>
                  </a:lnTo>
                  <a:lnTo>
                    <a:pt x="2688989" y="6716"/>
                  </a:lnTo>
                  <a:lnTo>
                    <a:pt x="2644902" y="11821"/>
                  </a:lnTo>
                  <a:lnTo>
                    <a:pt x="2600816" y="18493"/>
                  </a:lnTo>
                  <a:lnTo>
                    <a:pt x="2556729" y="26812"/>
                  </a:lnTo>
                  <a:lnTo>
                    <a:pt x="2512642" y="36859"/>
                  </a:lnTo>
                  <a:lnTo>
                    <a:pt x="2468555" y="48714"/>
                  </a:lnTo>
                  <a:lnTo>
                    <a:pt x="2424467" y="62458"/>
                  </a:lnTo>
                  <a:lnTo>
                    <a:pt x="2380380" y="78170"/>
                  </a:lnTo>
                  <a:lnTo>
                    <a:pt x="2292211" y="113686"/>
                  </a:lnTo>
                  <a:lnTo>
                    <a:pt x="2248130" y="129391"/>
                  </a:lnTo>
                  <a:lnTo>
                    <a:pt x="2204049" y="143128"/>
                  </a:lnTo>
                  <a:lnTo>
                    <a:pt x="2159968" y="154977"/>
                  </a:lnTo>
                  <a:lnTo>
                    <a:pt x="2115887" y="165018"/>
                  </a:lnTo>
                  <a:lnTo>
                    <a:pt x="2071806" y="173332"/>
                  </a:lnTo>
                  <a:lnTo>
                    <a:pt x="2027725" y="179999"/>
                  </a:lnTo>
                  <a:lnTo>
                    <a:pt x="1983644" y="185098"/>
                  </a:lnTo>
                  <a:lnTo>
                    <a:pt x="1939563" y="188712"/>
                  </a:lnTo>
                  <a:lnTo>
                    <a:pt x="1895482" y="190919"/>
                  </a:lnTo>
                  <a:lnTo>
                    <a:pt x="1851401" y="191801"/>
                  </a:lnTo>
                  <a:lnTo>
                    <a:pt x="1807320" y="191437"/>
                  </a:lnTo>
                  <a:lnTo>
                    <a:pt x="1763239" y="189909"/>
                  </a:lnTo>
                  <a:lnTo>
                    <a:pt x="1719158" y="187295"/>
                  </a:lnTo>
                  <a:lnTo>
                    <a:pt x="1675077" y="183678"/>
                  </a:lnTo>
                  <a:lnTo>
                    <a:pt x="1630996" y="179137"/>
                  </a:lnTo>
                  <a:lnTo>
                    <a:pt x="1586915" y="173752"/>
                  </a:lnTo>
                  <a:lnTo>
                    <a:pt x="1542834" y="167603"/>
                  </a:lnTo>
                  <a:lnTo>
                    <a:pt x="1498753" y="160772"/>
                  </a:lnTo>
                  <a:lnTo>
                    <a:pt x="1454672" y="153339"/>
                  </a:lnTo>
                  <a:lnTo>
                    <a:pt x="1410591" y="145383"/>
                  </a:lnTo>
                  <a:lnTo>
                    <a:pt x="1366510" y="136986"/>
                  </a:lnTo>
                  <a:lnTo>
                    <a:pt x="1322429" y="128227"/>
                  </a:lnTo>
                  <a:lnTo>
                    <a:pt x="1278348" y="119187"/>
                  </a:lnTo>
                  <a:lnTo>
                    <a:pt x="1102024" y="81822"/>
                  </a:lnTo>
                  <a:lnTo>
                    <a:pt x="1013862" y="63543"/>
                  </a:lnTo>
                  <a:lnTo>
                    <a:pt x="969781" y="54785"/>
                  </a:lnTo>
                  <a:lnTo>
                    <a:pt x="925700" y="46389"/>
                  </a:lnTo>
                  <a:lnTo>
                    <a:pt x="881619" y="38435"/>
                  </a:lnTo>
                  <a:lnTo>
                    <a:pt x="837538" y="31003"/>
                  </a:lnTo>
                  <a:lnTo>
                    <a:pt x="793457" y="24174"/>
                  </a:lnTo>
                  <a:lnTo>
                    <a:pt x="749376" y="18028"/>
                  </a:lnTo>
                  <a:lnTo>
                    <a:pt x="705295" y="12646"/>
                  </a:lnTo>
                  <a:lnTo>
                    <a:pt x="661214" y="8108"/>
                  </a:lnTo>
                  <a:lnTo>
                    <a:pt x="617133" y="4494"/>
                  </a:lnTo>
                  <a:lnTo>
                    <a:pt x="573052" y="1884"/>
                  </a:lnTo>
                  <a:lnTo>
                    <a:pt x="528971" y="359"/>
                  </a:lnTo>
                  <a:lnTo>
                    <a:pt x="484890" y="0"/>
                  </a:lnTo>
                  <a:lnTo>
                    <a:pt x="440809" y="886"/>
                  </a:lnTo>
                  <a:lnTo>
                    <a:pt x="396728" y="3098"/>
                  </a:lnTo>
                  <a:lnTo>
                    <a:pt x="352647" y="6716"/>
                  </a:lnTo>
                  <a:lnTo>
                    <a:pt x="308566" y="11821"/>
                  </a:lnTo>
                  <a:lnTo>
                    <a:pt x="264485" y="18493"/>
                  </a:lnTo>
                  <a:lnTo>
                    <a:pt x="220404" y="26812"/>
                  </a:lnTo>
                  <a:lnTo>
                    <a:pt x="176323" y="36859"/>
                  </a:lnTo>
                  <a:lnTo>
                    <a:pt x="132242" y="48714"/>
                  </a:lnTo>
                  <a:lnTo>
                    <a:pt x="88161" y="62458"/>
                  </a:lnTo>
                  <a:lnTo>
                    <a:pt x="44080" y="78170"/>
                  </a:lnTo>
                  <a:lnTo>
                    <a:pt x="0" y="95932"/>
                  </a:lnTo>
                  <a:lnTo>
                    <a:pt x="0" y="1491535"/>
                  </a:lnTo>
                  <a:lnTo>
                    <a:pt x="44080" y="1473773"/>
                  </a:lnTo>
                  <a:lnTo>
                    <a:pt x="88161" y="1458061"/>
                  </a:lnTo>
                  <a:lnTo>
                    <a:pt x="132242" y="1444318"/>
                  </a:lnTo>
                  <a:lnTo>
                    <a:pt x="176323" y="1432463"/>
                  </a:lnTo>
                  <a:lnTo>
                    <a:pt x="220404" y="1422417"/>
                  </a:lnTo>
                  <a:lnTo>
                    <a:pt x="264485" y="1414098"/>
                  </a:lnTo>
                  <a:lnTo>
                    <a:pt x="308566" y="1407427"/>
                  </a:lnTo>
                  <a:lnTo>
                    <a:pt x="352647" y="1402323"/>
                  </a:lnTo>
                  <a:lnTo>
                    <a:pt x="396728" y="1398705"/>
                  </a:lnTo>
                  <a:lnTo>
                    <a:pt x="440809" y="1396494"/>
                  </a:lnTo>
                  <a:lnTo>
                    <a:pt x="484890" y="1395609"/>
                  </a:lnTo>
                  <a:lnTo>
                    <a:pt x="528971" y="1395970"/>
                  </a:lnTo>
                  <a:lnTo>
                    <a:pt x="573052" y="1397496"/>
                  </a:lnTo>
                  <a:lnTo>
                    <a:pt x="617133" y="1400106"/>
                  </a:lnTo>
                  <a:lnTo>
                    <a:pt x="661214" y="1403722"/>
                  </a:lnTo>
                  <a:lnTo>
                    <a:pt x="705295" y="1408261"/>
                  </a:lnTo>
                  <a:lnTo>
                    <a:pt x="749376" y="1413645"/>
                  </a:lnTo>
                  <a:lnTo>
                    <a:pt x="793457" y="1419792"/>
                  </a:lnTo>
                  <a:lnTo>
                    <a:pt x="837538" y="1426622"/>
                  </a:lnTo>
                  <a:lnTo>
                    <a:pt x="881619" y="1434055"/>
                  </a:lnTo>
                  <a:lnTo>
                    <a:pt x="925700" y="1442010"/>
                  </a:lnTo>
                  <a:lnTo>
                    <a:pt x="969781" y="1450407"/>
                  </a:lnTo>
                  <a:lnTo>
                    <a:pt x="1013862" y="1459166"/>
                  </a:lnTo>
                  <a:lnTo>
                    <a:pt x="1057943" y="1468206"/>
                  </a:lnTo>
                  <a:lnTo>
                    <a:pt x="1234267" y="1505574"/>
                  </a:lnTo>
                  <a:lnTo>
                    <a:pt x="1322429" y="1523856"/>
                  </a:lnTo>
                  <a:lnTo>
                    <a:pt x="1366510" y="1532616"/>
                  </a:lnTo>
                  <a:lnTo>
                    <a:pt x="1410591" y="1541014"/>
                  </a:lnTo>
                  <a:lnTo>
                    <a:pt x="1454672" y="1548970"/>
                  </a:lnTo>
                  <a:lnTo>
                    <a:pt x="1498753" y="1556403"/>
                  </a:lnTo>
                  <a:lnTo>
                    <a:pt x="1542834" y="1563235"/>
                  </a:lnTo>
                  <a:lnTo>
                    <a:pt x="1586915" y="1569383"/>
                  </a:lnTo>
                  <a:lnTo>
                    <a:pt x="1630996" y="1574768"/>
                  </a:lnTo>
                  <a:lnTo>
                    <a:pt x="1675077" y="1579309"/>
                  </a:lnTo>
                  <a:lnTo>
                    <a:pt x="1719158" y="1582926"/>
                  </a:lnTo>
                  <a:lnTo>
                    <a:pt x="1763239" y="1585538"/>
                  </a:lnTo>
                  <a:lnTo>
                    <a:pt x="1807320" y="1587066"/>
                  </a:lnTo>
                  <a:lnTo>
                    <a:pt x="1851401" y="1587429"/>
                  </a:lnTo>
                  <a:lnTo>
                    <a:pt x="1895482" y="1586546"/>
                  </a:lnTo>
                  <a:lnTo>
                    <a:pt x="1939563" y="1584337"/>
                  </a:lnTo>
                  <a:lnTo>
                    <a:pt x="1983644" y="1580722"/>
                  </a:lnTo>
                  <a:lnTo>
                    <a:pt x="2027725" y="1575621"/>
                  </a:lnTo>
                  <a:lnTo>
                    <a:pt x="2071806" y="1568952"/>
                  </a:lnTo>
                  <a:lnTo>
                    <a:pt x="2115887" y="1560636"/>
                  </a:lnTo>
                  <a:lnTo>
                    <a:pt x="2159968" y="1550593"/>
                  </a:lnTo>
                  <a:lnTo>
                    <a:pt x="2204049" y="1538741"/>
                  </a:lnTo>
                  <a:lnTo>
                    <a:pt x="2248130" y="1525001"/>
                  </a:lnTo>
                  <a:lnTo>
                    <a:pt x="2292211" y="1509292"/>
                  </a:lnTo>
                  <a:lnTo>
                    <a:pt x="2380380" y="1473773"/>
                  </a:lnTo>
                  <a:lnTo>
                    <a:pt x="2424467" y="1458061"/>
                  </a:lnTo>
                  <a:lnTo>
                    <a:pt x="2468555" y="1444318"/>
                  </a:lnTo>
                  <a:lnTo>
                    <a:pt x="2512642" y="1432463"/>
                  </a:lnTo>
                  <a:lnTo>
                    <a:pt x="2556729" y="1422417"/>
                  </a:lnTo>
                  <a:lnTo>
                    <a:pt x="2600816" y="1414098"/>
                  </a:lnTo>
                  <a:lnTo>
                    <a:pt x="2644902" y="1407427"/>
                  </a:lnTo>
                  <a:lnTo>
                    <a:pt x="2688989" y="1402323"/>
                  </a:lnTo>
                  <a:lnTo>
                    <a:pt x="2733075" y="1398705"/>
                  </a:lnTo>
                  <a:lnTo>
                    <a:pt x="2777160" y="1396494"/>
                  </a:lnTo>
                  <a:lnTo>
                    <a:pt x="2821246" y="1395609"/>
                  </a:lnTo>
                  <a:lnTo>
                    <a:pt x="2865331" y="1395970"/>
                  </a:lnTo>
                  <a:lnTo>
                    <a:pt x="2909417" y="1397496"/>
                  </a:lnTo>
                  <a:lnTo>
                    <a:pt x="2953502" y="1400106"/>
                  </a:lnTo>
                  <a:lnTo>
                    <a:pt x="2997586" y="1403722"/>
                  </a:lnTo>
                  <a:lnTo>
                    <a:pt x="3041671" y="1408261"/>
                  </a:lnTo>
                  <a:lnTo>
                    <a:pt x="3085755" y="1413645"/>
                  </a:lnTo>
                  <a:lnTo>
                    <a:pt x="3129840" y="1419792"/>
                  </a:lnTo>
                  <a:lnTo>
                    <a:pt x="3173924" y="1426622"/>
                  </a:lnTo>
                  <a:lnTo>
                    <a:pt x="3218007" y="1434055"/>
                  </a:lnTo>
                  <a:lnTo>
                    <a:pt x="3262091" y="1442010"/>
                  </a:lnTo>
                  <a:lnTo>
                    <a:pt x="3306175" y="1450407"/>
                  </a:lnTo>
                  <a:lnTo>
                    <a:pt x="3350258" y="1459166"/>
                  </a:lnTo>
                  <a:lnTo>
                    <a:pt x="3394341" y="1468206"/>
                  </a:lnTo>
                  <a:lnTo>
                    <a:pt x="3570673" y="1505574"/>
                  </a:lnTo>
                  <a:lnTo>
                    <a:pt x="3658838" y="1523856"/>
                  </a:lnTo>
                  <a:lnTo>
                    <a:pt x="3702920" y="1532616"/>
                  </a:lnTo>
                  <a:lnTo>
                    <a:pt x="3747002" y="1541014"/>
                  </a:lnTo>
                  <a:lnTo>
                    <a:pt x="3791084" y="1548970"/>
                  </a:lnTo>
                  <a:lnTo>
                    <a:pt x="3835166" y="1556403"/>
                  </a:lnTo>
                  <a:lnTo>
                    <a:pt x="3879248" y="1563235"/>
                  </a:lnTo>
                  <a:lnTo>
                    <a:pt x="3923330" y="1569383"/>
                  </a:lnTo>
                  <a:lnTo>
                    <a:pt x="3967411" y="1574768"/>
                  </a:lnTo>
                  <a:lnTo>
                    <a:pt x="4011493" y="1579309"/>
                  </a:lnTo>
                  <a:lnTo>
                    <a:pt x="4055574" y="1582926"/>
                  </a:lnTo>
                  <a:lnTo>
                    <a:pt x="4099656" y="1585538"/>
                  </a:lnTo>
                  <a:lnTo>
                    <a:pt x="4143737" y="1587066"/>
                  </a:lnTo>
                  <a:lnTo>
                    <a:pt x="4187819" y="1587429"/>
                  </a:lnTo>
                  <a:lnTo>
                    <a:pt x="4231900" y="1586546"/>
                  </a:lnTo>
                  <a:lnTo>
                    <a:pt x="4275981" y="1584337"/>
                  </a:lnTo>
                  <a:lnTo>
                    <a:pt x="4320062" y="1580722"/>
                  </a:lnTo>
                  <a:lnTo>
                    <a:pt x="4364143" y="1575621"/>
                  </a:lnTo>
                  <a:lnTo>
                    <a:pt x="4408224" y="1568952"/>
                  </a:lnTo>
                  <a:lnTo>
                    <a:pt x="4452305" y="1560636"/>
                  </a:lnTo>
                  <a:lnTo>
                    <a:pt x="4496387" y="1550593"/>
                  </a:lnTo>
                  <a:lnTo>
                    <a:pt x="4540468" y="1538741"/>
                  </a:lnTo>
                  <a:lnTo>
                    <a:pt x="4584549" y="1525001"/>
                  </a:lnTo>
                  <a:lnTo>
                    <a:pt x="4628630" y="1509292"/>
                  </a:lnTo>
                  <a:lnTo>
                    <a:pt x="4672711" y="1491535"/>
                  </a:lnTo>
                  <a:lnTo>
                    <a:pt x="4672711" y="95932"/>
                  </a:lnTo>
                  <a:lnTo>
                    <a:pt x="4628630" y="113686"/>
                  </a:lnTo>
                  <a:lnTo>
                    <a:pt x="4584549" y="129391"/>
                  </a:lnTo>
                  <a:lnTo>
                    <a:pt x="4540468" y="143128"/>
                  </a:lnTo>
                  <a:lnTo>
                    <a:pt x="4496387" y="154977"/>
                  </a:lnTo>
                  <a:lnTo>
                    <a:pt x="4452305" y="165018"/>
                  </a:lnTo>
                  <a:lnTo>
                    <a:pt x="4408224" y="173332"/>
                  </a:lnTo>
                  <a:lnTo>
                    <a:pt x="4364143" y="179999"/>
                  </a:lnTo>
                  <a:lnTo>
                    <a:pt x="4320062" y="185098"/>
                  </a:lnTo>
                  <a:lnTo>
                    <a:pt x="4275981" y="188712"/>
                  </a:lnTo>
                  <a:lnTo>
                    <a:pt x="4231900" y="190919"/>
                  </a:lnTo>
                  <a:lnTo>
                    <a:pt x="4187819" y="191801"/>
                  </a:lnTo>
                  <a:lnTo>
                    <a:pt x="4143737" y="191437"/>
                  </a:lnTo>
                  <a:lnTo>
                    <a:pt x="4099656" y="189909"/>
                  </a:lnTo>
                  <a:lnTo>
                    <a:pt x="4055574" y="187295"/>
                  </a:lnTo>
                  <a:lnTo>
                    <a:pt x="4011493" y="183678"/>
                  </a:lnTo>
                  <a:lnTo>
                    <a:pt x="3967411" y="179137"/>
                  </a:lnTo>
                  <a:lnTo>
                    <a:pt x="3923330" y="173752"/>
                  </a:lnTo>
                  <a:lnTo>
                    <a:pt x="3879248" y="167603"/>
                  </a:lnTo>
                  <a:lnTo>
                    <a:pt x="3835166" y="160772"/>
                  </a:lnTo>
                  <a:lnTo>
                    <a:pt x="3791084" y="153339"/>
                  </a:lnTo>
                  <a:lnTo>
                    <a:pt x="3747002" y="145383"/>
                  </a:lnTo>
                  <a:lnTo>
                    <a:pt x="3702920" y="136986"/>
                  </a:lnTo>
                  <a:lnTo>
                    <a:pt x="3658838" y="128227"/>
                  </a:lnTo>
                  <a:lnTo>
                    <a:pt x="3614755" y="119187"/>
                  </a:lnTo>
                  <a:lnTo>
                    <a:pt x="3438424" y="81822"/>
                  </a:lnTo>
                  <a:lnTo>
                    <a:pt x="3350258" y="63543"/>
                  </a:lnTo>
                  <a:lnTo>
                    <a:pt x="3306175" y="54785"/>
                  </a:lnTo>
                  <a:lnTo>
                    <a:pt x="3262091" y="46389"/>
                  </a:lnTo>
                  <a:lnTo>
                    <a:pt x="3218007" y="38435"/>
                  </a:lnTo>
                  <a:lnTo>
                    <a:pt x="3173924" y="31003"/>
                  </a:lnTo>
                  <a:lnTo>
                    <a:pt x="3129840" y="24174"/>
                  </a:lnTo>
                  <a:lnTo>
                    <a:pt x="3085755" y="18028"/>
                  </a:lnTo>
                  <a:lnTo>
                    <a:pt x="3041671" y="12646"/>
                  </a:lnTo>
                  <a:lnTo>
                    <a:pt x="2997586" y="8108"/>
                  </a:lnTo>
                  <a:lnTo>
                    <a:pt x="2953502" y="4494"/>
                  </a:lnTo>
                  <a:lnTo>
                    <a:pt x="2909417" y="1884"/>
                  </a:lnTo>
                  <a:lnTo>
                    <a:pt x="2865331" y="359"/>
                  </a:lnTo>
                  <a:lnTo>
                    <a:pt x="282124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29379" y="4385516"/>
              <a:ext cx="4672965" cy="1587500"/>
            </a:xfrm>
            <a:custGeom>
              <a:avLst/>
              <a:gdLst/>
              <a:ahLst/>
              <a:cxnLst/>
              <a:rect l="l" t="t" r="r" b="b"/>
              <a:pathLst>
                <a:path w="4672965" h="1587500">
                  <a:moveTo>
                    <a:pt x="0" y="95932"/>
                  </a:moveTo>
                  <a:lnTo>
                    <a:pt x="44080" y="78170"/>
                  </a:lnTo>
                  <a:lnTo>
                    <a:pt x="88161" y="62458"/>
                  </a:lnTo>
                  <a:lnTo>
                    <a:pt x="132242" y="48714"/>
                  </a:lnTo>
                  <a:lnTo>
                    <a:pt x="176323" y="36859"/>
                  </a:lnTo>
                  <a:lnTo>
                    <a:pt x="220404" y="26812"/>
                  </a:lnTo>
                  <a:lnTo>
                    <a:pt x="264485" y="18493"/>
                  </a:lnTo>
                  <a:lnTo>
                    <a:pt x="308566" y="11821"/>
                  </a:lnTo>
                  <a:lnTo>
                    <a:pt x="352647" y="6716"/>
                  </a:lnTo>
                  <a:lnTo>
                    <a:pt x="396728" y="3098"/>
                  </a:lnTo>
                  <a:lnTo>
                    <a:pt x="440809" y="886"/>
                  </a:lnTo>
                  <a:lnTo>
                    <a:pt x="484890" y="0"/>
                  </a:lnTo>
                  <a:lnTo>
                    <a:pt x="528971" y="359"/>
                  </a:lnTo>
                  <a:lnTo>
                    <a:pt x="573052" y="1884"/>
                  </a:lnTo>
                  <a:lnTo>
                    <a:pt x="617133" y="4494"/>
                  </a:lnTo>
                  <a:lnTo>
                    <a:pt x="661214" y="8108"/>
                  </a:lnTo>
                  <a:lnTo>
                    <a:pt x="705295" y="12646"/>
                  </a:lnTo>
                  <a:lnTo>
                    <a:pt x="749376" y="18028"/>
                  </a:lnTo>
                  <a:lnTo>
                    <a:pt x="793457" y="24174"/>
                  </a:lnTo>
                  <a:lnTo>
                    <a:pt x="837538" y="31003"/>
                  </a:lnTo>
                  <a:lnTo>
                    <a:pt x="881619" y="38435"/>
                  </a:lnTo>
                  <a:lnTo>
                    <a:pt x="925700" y="46389"/>
                  </a:lnTo>
                  <a:lnTo>
                    <a:pt x="969781" y="54785"/>
                  </a:lnTo>
                  <a:lnTo>
                    <a:pt x="1013862" y="63543"/>
                  </a:lnTo>
                  <a:lnTo>
                    <a:pt x="1057943" y="72582"/>
                  </a:lnTo>
                  <a:lnTo>
                    <a:pt x="1102024" y="81822"/>
                  </a:lnTo>
                  <a:lnTo>
                    <a:pt x="1146105" y="91183"/>
                  </a:lnTo>
                  <a:lnTo>
                    <a:pt x="1190186" y="100585"/>
                  </a:lnTo>
                  <a:lnTo>
                    <a:pt x="1234267" y="109946"/>
                  </a:lnTo>
                  <a:lnTo>
                    <a:pt x="1278348" y="119187"/>
                  </a:lnTo>
                  <a:lnTo>
                    <a:pt x="1322429" y="128227"/>
                  </a:lnTo>
                  <a:lnTo>
                    <a:pt x="1366510" y="136986"/>
                  </a:lnTo>
                  <a:lnTo>
                    <a:pt x="1410591" y="145383"/>
                  </a:lnTo>
                  <a:lnTo>
                    <a:pt x="1454672" y="153339"/>
                  </a:lnTo>
                  <a:lnTo>
                    <a:pt x="1498753" y="160772"/>
                  </a:lnTo>
                  <a:lnTo>
                    <a:pt x="1542834" y="167603"/>
                  </a:lnTo>
                  <a:lnTo>
                    <a:pt x="1586915" y="173752"/>
                  </a:lnTo>
                  <a:lnTo>
                    <a:pt x="1630996" y="179137"/>
                  </a:lnTo>
                  <a:lnTo>
                    <a:pt x="1675077" y="183678"/>
                  </a:lnTo>
                  <a:lnTo>
                    <a:pt x="1719158" y="187295"/>
                  </a:lnTo>
                  <a:lnTo>
                    <a:pt x="1763239" y="189909"/>
                  </a:lnTo>
                  <a:lnTo>
                    <a:pt x="1807320" y="191437"/>
                  </a:lnTo>
                  <a:lnTo>
                    <a:pt x="1851401" y="191801"/>
                  </a:lnTo>
                  <a:lnTo>
                    <a:pt x="1895482" y="190919"/>
                  </a:lnTo>
                  <a:lnTo>
                    <a:pt x="1939563" y="188712"/>
                  </a:lnTo>
                  <a:lnTo>
                    <a:pt x="1983644" y="185098"/>
                  </a:lnTo>
                  <a:lnTo>
                    <a:pt x="2027725" y="179999"/>
                  </a:lnTo>
                  <a:lnTo>
                    <a:pt x="2071806" y="173332"/>
                  </a:lnTo>
                  <a:lnTo>
                    <a:pt x="2115887" y="165018"/>
                  </a:lnTo>
                  <a:lnTo>
                    <a:pt x="2159968" y="154977"/>
                  </a:lnTo>
                  <a:lnTo>
                    <a:pt x="2204049" y="143128"/>
                  </a:lnTo>
                  <a:lnTo>
                    <a:pt x="2248130" y="129391"/>
                  </a:lnTo>
                  <a:lnTo>
                    <a:pt x="2292211" y="113686"/>
                  </a:lnTo>
                  <a:lnTo>
                    <a:pt x="2336292" y="95932"/>
                  </a:lnTo>
                  <a:lnTo>
                    <a:pt x="2380380" y="78170"/>
                  </a:lnTo>
                  <a:lnTo>
                    <a:pt x="2424467" y="62458"/>
                  </a:lnTo>
                  <a:lnTo>
                    <a:pt x="2468555" y="48714"/>
                  </a:lnTo>
                  <a:lnTo>
                    <a:pt x="2512642" y="36859"/>
                  </a:lnTo>
                  <a:lnTo>
                    <a:pt x="2556729" y="26812"/>
                  </a:lnTo>
                  <a:lnTo>
                    <a:pt x="2600816" y="18493"/>
                  </a:lnTo>
                  <a:lnTo>
                    <a:pt x="2644902" y="11821"/>
                  </a:lnTo>
                  <a:lnTo>
                    <a:pt x="2688989" y="6716"/>
                  </a:lnTo>
                  <a:lnTo>
                    <a:pt x="2733075" y="3098"/>
                  </a:lnTo>
                  <a:lnTo>
                    <a:pt x="2777160" y="886"/>
                  </a:lnTo>
                  <a:lnTo>
                    <a:pt x="2821246" y="0"/>
                  </a:lnTo>
                  <a:lnTo>
                    <a:pt x="2865331" y="359"/>
                  </a:lnTo>
                  <a:lnTo>
                    <a:pt x="2909417" y="1884"/>
                  </a:lnTo>
                  <a:lnTo>
                    <a:pt x="2953502" y="4494"/>
                  </a:lnTo>
                  <a:lnTo>
                    <a:pt x="2997586" y="8108"/>
                  </a:lnTo>
                  <a:lnTo>
                    <a:pt x="3041671" y="12646"/>
                  </a:lnTo>
                  <a:lnTo>
                    <a:pt x="3085755" y="18028"/>
                  </a:lnTo>
                  <a:lnTo>
                    <a:pt x="3129840" y="24174"/>
                  </a:lnTo>
                  <a:lnTo>
                    <a:pt x="3173924" y="31003"/>
                  </a:lnTo>
                  <a:lnTo>
                    <a:pt x="3218007" y="38435"/>
                  </a:lnTo>
                  <a:lnTo>
                    <a:pt x="3262091" y="46389"/>
                  </a:lnTo>
                  <a:lnTo>
                    <a:pt x="3306175" y="54785"/>
                  </a:lnTo>
                  <a:lnTo>
                    <a:pt x="3350258" y="63543"/>
                  </a:lnTo>
                  <a:lnTo>
                    <a:pt x="3394341" y="72582"/>
                  </a:lnTo>
                  <a:lnTo>
                    <a:pt x="3438424" y="81822"/>
                  </a:lnTo>
                  <a:lnTo>
                    <a:pt x="3482507" y="91183"/>
                  </a:lnTo>
                  <a:lnTo>
                    <a:pt x="3526590" y="100585"/>
                  </a:lnTo>
                  <a:lnTo>
                    <a:pt x="3570673" y="109946"/>
                  </a:lnTo>
                  <a:lnTo>
                    <a:pt x="3614755" y="119187"/>
                  </a:lnTo>
                  <a:lnTo>
                    <a:pt x="3658838" y="128227"/>
                  </a:lnTo>
                  <a:lnTo>
                    <a:pt x="3702920" y="136986"/>
                  </a:lnTo>
                  <a:lnTo>
                    <a:pt x="3747002" y="145383"/>
                  </a:lnTo>
                  <a:lnTo>
                    <a:pt x="3791084" y="153339"/>
                  </a:lnTo>
                  <a:lnTo>
                    <a:pt x="3835166" y="160772"/>
                  </a:lnTo>
                  <a:lnTo>
                    <a:pt x="3879248" y="167603"/>
                  </a:lnTo>
                  <a:lnTo>
                    <a:pt x="3923330" y="173752"/>
                  </a:lnTo>
                  <a:lnTo>
                    <a:pt x="3967411" y="179137"/>
                  </a:lnTo>
                  <a:lnTo>
                    <a:pt x="4011493" y="183678"/>
                  </a:lnTo>
                  <a:lnTo>
                    <a:pt x="4055574" y="187295"/>
                  </a:lnTo>
                  <a:lnTo>
                    <a:pt x="4099656" y="189909"/>
                  </a:lnTo>
                  <a:lnTo>
                    <a:pt x="4143737" y="191437"/>
                  </a:lnTo>
                  <a:lnTo>
                    <a:pt x="4187819" y="191801"/>
                  </a:lnTo>
                  <a:lnTo>
                    <a:pt x="4231900" y="190919"/>
                  </a:lnTo>
                  <a:lnTo>
                    <a:pt x="4275981" y="188712"/>
                  </a:lnTo>
                  <a:lnTo>
                    <a:pt x="4320062" y="185098"/>
                  </a:lnTo>
                  <a:lnTo>
                    <a:pt x="4364143" y="179999"/>
                  </a:lnTo>
                  <a:lnTo>
                    <a:pt x="4408224" y="173332"/>
                  </a:lnTo>
                  <a:lnTo>
                    <a:pt x="4452305" y="165018"/>
                  </a:lnTo>
                  <a:lnTo>
                    <a:pt x="4496387" y="154977"/>
                  </a:lnTo>
                  <a:lnTo>
                    <a:pt x="4540468" y="143128"/>
                  </a:lnTo>
                  <a:lnTo>
                    <a:pt x="4584549" y="129391"/>
                  </a:lnTo>
                  <a:lnTo>
                    <a:pt x="4628630" y="113686"/>
                  </a:lnTo>
                  <a:lnTo>
                    <a:pt x="4672711" y="95932"/>
                  </a:lnTo>
                  <a:lnTo>
                    <a:pt x="4672711" y="1491535"/>
                  </a:lnTo>
                  <a:lnTo>
                    <a:pt x="4628630" y="1509292"/>
                  </a:lnTo>
                  <a:lnTo>
                    <a:pt x="4584549" y="1525001"/>
                  </a:lnTo>
                  <a:lnTo>
                    <a:pt x="4540468" y="1538741"/>
                  </a:lnTo>
                  <a:lnTo>
                    <a:pt x="4496387" y="1550593"/>
                  </a:lnTo>
                  <a:lnTo>
                    <a:pt x="4452305" y="1560636"/>
                  </a:lnTo>
                  <a:lnTo>
                    <a:pt x="4408224" y="1568952"/>
                  </a:lnTo>
                  <a:lnTo>
                    <a:pt x="4364143" y="1575621"/>
                  </a:lnTo>
                  <a:lnTo>
                    <a:pt x="4320062" y="1580722"/>
                  </a:lnTo>
                  <a:lnTo>
                    <a:pt x="4275981" y="1584337"/>
                  </a:lnTo>
                  <a:lnTo>
                    <a:pt x="4231900" y="1586546"/>
                  </a:lnTo>
                  <a:lnTo>
                    <a:pt x="4187819" y="1587429"/>
                  </a:lnTo>
                  <a:lnTo>
                    <a:pt x="4143737" y="1587066"/>
                  </a:lnTo>
                  <a:lnTo>
                    <a:pt x="4099656" y="1585538"/>
                  </a:lnTo>
                  <a:lnTo>
                    <a:pt x="4055574" y="1582926"/>
                  </a:lnTo>
                  <a:lnTo>
                    <a:pt x="4011493" y="1579309"/>
                  </a:lnTo>
                  <a:lnTo>
                    <a:pt x="3967411" y="1574768"/>
                  </a:lnTo>
                  <a:lnTo>
                    <a:pt x="3923330" y="1569383"/>
                  </a:lnTo>
                  <a:lnTo>
                    <a:pt x="3879248" y="1563235"/>
                  </a:lnTo>
                  <a:lnTo>
                    <a:pt x="3835166" y="1556403"/>
                  </a:lnTo>
                  <a:lnTo>
                    <a:pt x="3791084" y="1548970"/>
                  </a:lnTo>
                  <a:lnTo>
                    <a:pt x="3747002" y="1541014"/>
                  </a:lnTo>
                  <a:lnTo>
                    <a:pt x="3702920" y="1532616"/>
                  </a:lnTo>
                  <a:lnTo>
                    <a:pt x="3658838" y="1523856"/>
                  </a:lnTo>
                  <a:lnTo>
                    <a:pt x="3614755" y="1514815"/>
                  </a:lnTo>
                  <a:lnTo>
                    <a:pt x="3570673" y="1505574"/>
                  </a:lnTo>
                  <a:lnTo>
                    <a:pt x="3526590" y="1496212"/>
                  </a:lnTo>
                  <a:lnTo>
                    <a:pt x="3482507" y="1486810"/>
                  </a:lnTo>
                  <a:lnTo>
                    <a:pt x="3438424" y="1477448"/>
                  </a:lnTo>
                  <a:lnTo>
                    <a:pt x="3394341" y="1468206"/>
                  </a:lnTo>
                  <a:lnTo>
                    <a:pt x="3350258" y="1459166"/>
                  </a:lnTo>
                  <a:lnTo>
                    <a:pt x="3306175" y="1450407"/>
                  </a:lnTo>
                  <a:lnTo>
                    <a:pt x="3262091" y="1442010"/>
                  </a:lnTo>
                  <a:lnTo>
                    <a:pt x="3218007" y="1434055"/>
                  </a:lnTo>
                  <a:lnTo>
                    <a:pt x="3173924" y="1426622"/>
                  </a:lnTo>
                  <a:lnTo>
                    <a:pt x="3129840" y="1419792"/>
                  </a:lnTo>
                  <a:lnTo>
                    <a:pt x="3085755" y="1413645"/>
                  </a:lnTo>
                  <a:lnTo>
                    <a:pt x="3041671" y="1408261"/>
                  </a:lnTo>
                  <a:lnTo>
                    <a:pt x="2997586" y="1403722"/>
                  </a:lnTo>
                  <a:lnTo>
                    <a:pt x="2953502" y="1400106"/>
                  </a:lnTo>
                  <a:lnTo>
                    <a:pt x="2909417" y="1397496"/>
                  </a:lnTo>
                  <a:lnTo>
                    <a:pt x="2865331" y="1395970"/>
                  </a:lnTo>
                  <a:lnTo>
                    <a:pt x="2821246" y="1395609"/>
                  </a:lnTo>
                  <a:lnTo>
                    <a:pt x="2777160" y="1396494"/>
                  </a:lnTo>
                  <a:lnTo>
                    <a:pt x="2733075" y="1398705"/>
                  </a:lnTo>
                  <a:lnTo>
                    <a:pt x="2688989" y="1402323"/>
                  </a:lnTo>
                  <a:lnTo>
                    <a:pt x="2644902" y="1407427"/>
                  </a:lnTo>
                  <a:lnTo>
                    <a:pt x="2600816" y="1414098"/>
                  </a:lnTo>
                  <a:lnTo>
                    <a:pt x="2556729" y="1422417"/>
                  </a:lnTo>
                  <a:lnTo>
                    <a:pt x="2512642" y="1432463"/>
                  </a:lnTo>
                  <a:lnTo>
                    <a:pt x="2468555" y="1444318"/>
                  </a:lnTo>
                  <a:lnTo>
                    <a:pt x="2424467" y="1458061"/>
                  </a:lnTo>
                  <a:lnTo>
                    <a:pt x="2380380" y="1473773"/>
                  </a:lnTo>
                  <a:lnTo>
                    <a:pt x="2336292" y="1491535"/>
                  </a:lnTo>
                  <a:lnTo>
                    <a:pt x="2292211" y="1509292"/>
                  </a:lnTo>
                  <a:lnTo>
                    <a:pt x="2248130" y="1525001"/>
                  </a:lnTo>
                  <a:lnTo>
                    <a:pt x="2204049" y="1538741"/>
                  </a:lnTo>
                  <a:lnTo>
                    <a:pt x="2159968" y="1550593"/>
                  </a:lnTo>
                  <a:lnTo>
                    <a:pt x="2115887" y="1560636"/>
                  </a:lnTo>
                  <a:lnTo>
                    <a:pt x="2071806" y="1568952"/>
                  </a:lnTo>
                  <a:lnTo>
                    <a:pt x="2027725" y="1575621"/>
                  </a:lnTo>
                  <a:lnTo>
                    <a:pt x="1983644" y="1580722"/>
                  </a:lnTo>
                  <a:lnTo>
                    <a:pt x="1939563" y="1584337"/>
                  </a:lnTo>
                  <a:lnTo>
                    <a:pt x="1895482" y="1586546"/>
                  </a:lnTo>
                  <a:lnTo>
                    <a:pt x="1851401" y="1587429"/>
                  </a:lnTo>
                  <a:lnTo>
                    <a:pt x="1807320" y="1587066"/>
                  </a:lnTo>
                  <a:lnTo>
                    <a:pt x="1763239" y="1585538"/>
                  </a:lnTo>
                  <a:lnTo>
                    <a:pt x="1719158" y="1582926"/>
                  </a:lnTo>
                  <a:lnTo>
                    <a:pt x="1675077" y="1579309"/>
                  </a:lnTo>
                  <a:lnTo>
                    <a:pt x="1630996" y="1574768"/>
                  </a:lnTo>
                  <a:lnTo>
                    <a:pt x="1586915" y="1569383"/>
                  </a:lnTo>
                  <a:lnTo>
                    <a:pt x="1542834" y="1563235"/>
                  </a:lnTo>
                  <a:lnTo>
                    <a:pt x="1498753" y="1556403"/>
                  </a:lnTo>
                  <a:lnTo>
                    <a:pt x="1454672" y="1548970"/>
                  </a:lnTo>
                  <a:lnTo>
                    <a:pt x="1410591" y="1541014"/>
                  </a:lnTo>
                  <a:lnTo>
                    <a:pt x="1366510" y="1532616"/>
                  </a:lnTo>
                  <a:lnTo>
                    <a:pt x="1322429" y="1523856"/>
                  </a:lnTo>
                  <a:lnTo>
                    <a:pt x="1278348" y="1514815"/>
                  </a:lnTo>
                  <a:lnTo>
                    <a:pt x="1234267" y="1505574"/>
                  </a:lnTo>
                  <a:lnTo>
                    <a:pt x="1190186" y="1496212"/>
                  </a:lnTo>
                  <a:lnTo>
                    <a:pt x="1146105" y="1486810"/>
                  </a:lnTo>
                  <a:lnTo>
                    <a:pt x="1102024" y="1477448"/>
                  </a:lnTo>
                  <a:lnTo>
                    <a:pt x="1057943" y="1468206"/>
                  </a:lnTo>
                  <a:lnTo>
                    <a:pt x="1013862" y="1459166"/>
                  </a:lnTo>
                  <a:lnTo>
                    <a:pt x="969781" y="1450407"/>
                  </a:lnTo>
                  <a:lnTo>
                    <a:pt x="925700" y="1442010"/>
                  </a:lnTo>
                  <a:lnTo>
                    <a:pt x="881619" y="1434055"/>
                  </a:lnTo>
                  <a:lnTo>
                    <a:pt x="837538" y="1426622"/>
                  </a:lnTo>
                  <a:lnTo>
                    <a:pt x="793457" y="1419792"/>
                  </a:lnTo>
                  <a:lnTo>
                    <a:pt x="749376" y="1413645"/>
                  </a:lnTo>
                  <a:lnTo>
                    <a:pt x="705295" y="1408261"/>
                  </a:lnTo>
                  <a:lnTo>
                    <a:pt x="661214" y="1403722"/>
                  </a:lnTo>
                  <a:lnTo>
                    <a:pt x="617133" y="1400106"/>
                  </a:lnTo>
                  <a:lnTo>
                    <a:pt x="573052" y="1397496"/>
                  </a:lnTo>
                  <a:lnTo>
                    <a:pt x="528971" y="1395970"/>
                  </a:lnTo>
                  <a:lnTo>
                    <a:pt x="484890" y="1395609"/>
                  </a:lnTo>
                  <a:lnTo>
                    <a:pt x="440809" y="1396494"/>
                  </a:lnTo>
                  <a:lnTo>
                    <a:pt x="396728" y="1398705"/>
                  </a:lnTo>
                  <a:lnTo>
                    <a:pt x="352647" y="1402323"/>
                  </a:lnTo>
                  <a:lnTo>
                    <a:pt x="308566" y="1407427"/>
                  </a:lnTo>
                  <a:lnTo>
                    <a:pt x="264485" y="1414098"/>
                  </a:lnTo>
                  <a:lnTo>
                    <a:pt x="220404" y="1422417"/>
                  </a:lnTo>
                  <a:lnTo>
                    <a:pt x="176323" y="1432463"/>
                  </a:lnTo>
                  <a:lnTo>
                    <a:pt x="132242" y="1444318"/>
                  </a:lnTo>
                  <a:lnTo>
                    <a:pt x="88161" y="1458061"/>
                  </a:lnTo>
                  <a:lnTo>
                    <a:pt x="44080" y="1473773"/>
                  </a:lnTo>
                  <a:lnTo>
                    <a:pt x="0" y="1491535"/>
                  </a:lnTo>
                  <a:lnTo>
                    <a:pt x="0" y="95932"/>
                  </a:lnTo>
                  <a:close/>
                </a:path>
              </a:pathLst>
            </a:custGeom>
            <a:ln w="9525">
              <a:solidFill>
                <a:srgbClr val="DA8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53661" y="4599889"/>
            <a:ext cx="42227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Наличие</a:t>
            </a:r>
            <a:r>
              <a:rPr sz="18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неустранимых</a:t>
            </a:r>
            <a:r>
              <a:rPr sz="18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факторов</a:t>
            </a:r>
            <a:r>
              <a:rPr sz="18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Calibri"/>
                <a:cs typeface="Calibri"/>
              </a:rPr>
              <a:t>риска</a:t>
            </a:r>
            <a:endParaRPr sz="1800">
              <a:latin typeface="Calibri"/>
              <a:cs typeface="Calibri"/>
            </a:endParaRPr>
          </a:p>
          <a:p>
            <a:pPr marL="12700" marR="5080" indent="405130">
              <a:lnSpc>
                <a:spcPct val="100000"/>
              </a:lnSpc>
            </a:pP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должно</a:t>
            </a:r>
            <a:r>
              <a:rPr sz="18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служить</a:t>
            </a:r>
            <a:r>
              <a:rPr sz="18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Calibri"/>
                <a:cs typeface="Calibri"/>
              </a:rPr>
              <a:t>дополнительной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мотивацией</a:t>
            </a:r>
            <a:r>
              <a:rPr sz="18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для</a:t>
            </a:r>
            <a:r>
              <a:rPr sz="18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коррекции</a:t>
            </a:r>
            <a:r>
              <a:rPr sz="18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тех</a:t>
            </a:r>
            <a:r>
              <a:rPr sz="18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Calibri"/>
                <a:cs typeface="Calibri"/>
              </a:rPr>
              <a:t>факторов,</a:t>
            </a:r>
            <a:endParaRPr sz="1800">
              <a:latin typeface="Calibri"/>
              <a:cs typeface="Calibri"/>
            </a:endParaRPr>
          </a:p>
          <a:p>
            <a:pPr marL="598170">
              <a:lnSpc>
                <a:spcPct val="100000"/>
              </a:lnSpc>
            </a:pP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которые</a:t>
            </a:r>
            <a:r>
              <a:rPr sz="18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мы</a:t>
            </a:r>
            <a:r>
              <a:rPr sz="18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5868"/>
                </a:solidFill>
                <a:latin typeface="Calibri"/>
                <a:cs typeface="Calibri"/>
              </a:rPr>
              <a:t>можем</a:t>
            </a:r>
            <a:r>
              <a:rPr sz="18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5868"/>
                </a:solidFill>
                <a:latin typeface="Calibri"/>
                <a:cs typeface="Calibri"/>
              </a:rPr>
              <a:t>устранить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82162" y="1648713"/>
            <a:ext cx="927735" cy="2366645"/>
          </a:xfrm>
          <a:custGeom>
            <a:avLst/>
            <a:gdLst/>
            <a:ahLst/>
            <a:cxnLst/>
            <a:rect l="l" t="t" r="r" b="b"/>
            <a:pathLst>
              <a:path w="927735" h="2366645">
                <a:moveTo>
                  <a:pt x="864108" y="425831"/>
                </a:moveTo>
                <a:lnTo>
                  <a:pt x="438277" y="0"/>
                </a:lnTo>
                <a:lnTo>
                  <a:pt x="438277" y="212979"/>
                </a:lnTo>
                <a:lnTo>
                  <a:pt x="0" y="212979"/>
                </a:lnTo>
                <a:lnTo>
                  <a:pt x="0" y="638683"/>
                </a:lnTo>
                <a:lnTo>
                  <a:pt x="438277" y="638683"/>
                </a:lnTo>
                <a:lnTo>
                  <a:pt x="438277" y="851535"/>
                </a:lnTo>
                <a:lnTo>
                  <a:pt x="864108" y="425831"/>
                </a:lnTo>
                <a:close/>
              </a:path>
              <a:path w="927735" h="2366645">
                <a:moveTo>
                  <a:pt x="927227" y="1940687"/>
                </a:moveTo>
                <a:lnTo>
                  <a:pt x="501396" y="1514856"/>
                </a:lnTo>
                <a:lnTo>
                  <a:pt x="501396" y="1727835"/>
                </a:lnTo>
                <a:lnTo>
                  <a:pt x="63119" y="1727835"/>
                </a:lnTo>
                <a:lnTo>
                  <a:pt x="63119" y="2153539"/>
                </a:lnTo>
                <a:lnTo>
                  <a:pt x="501396" y="2153539"/>
                </a:lnTo>
                <a:lnTo>
                  <a:pt x="501396" y="2366391"/>
                </a:lnTo>
                <a:lnTo>
                  <a:pt x="927227" y="1940687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366521"/>
            <a:ext cx="8723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 marR="5080" indent="-7562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Какой</a:t>
            </a:r>
            <a:r>
              <a:rPr sz="2400" spc="-7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из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факторов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инфаркта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миокарда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других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сердечно- сосудистых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заболеваний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укорачивает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жизнь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на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7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spc="-20" dirty="0">
                <a:solidFill>
                  <a:srgbClr val="205868"/>
                </a:solidFill>
              </a:rPr>
              <a:t>лет?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5713" y="1758543"/>
            <a:ext cx="4655820" cy="3227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Курение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Высокий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уровень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холестерина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крови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Повышение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артериального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давления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Возраст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Психотравмирующие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ситуации,</a:t>
            </a:r>
            <a:r>
              <a:rPr sz="2000" spc="-10" dirty="0">
                <a:latin typeface="Calibri"/>
                <a:cs typeface="Calibri"/>
              </a:rPr>
              <a:t> стресс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Отягощенная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наследственность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Избыточное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потребление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378" y="1256031"/>
            <a:ext cx="8034020" cy="2030730"/>
            <a:chOff x="542378" y="1256031"/>
            <a:chExt cx="8034020" cy="2030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0039" y="1314450"/>
              <a:ext cx="2663190" cy="19718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5078" y="1268731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078" y="1268731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366521"/>
            <a:ext cx="8723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 marR="5080" indent="-7562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Какой</a:t>
            </a:r>
            <a:r>
              <a:rPr sz="2400" spc="-7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из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факторов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инфаркта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миокарда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других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сердечно- сосудистых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заболеваний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укорачивает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жизнь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на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7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spc="-20" dirty="0">
                <a:solidFill>
                  <a:srgbClr val="205868"/>
                </a:solidFill>
              </a:rPr>
              <a:t>лет?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5713" y="1758543"/>
            <a:ext cx="4655820" cy="3227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Курение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Высокий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уровень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холестерина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крови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Повышение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артериального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давления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Возраст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Психотравмирующие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ситуации,</a:t>
            </a:r>
            <a:r>
              <a:rPr sz="2000" spc="-10" dirty="0">
                <a:latin typeface="Calibri"/>
                <a:cs typeface="Calibri"/>
              </a:rPr>
              <a:t> стресс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Отягощенная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наследственность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Избыточное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потребление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378" y="1256031"/>
            <a:ext cx="8034020" cy="2030730"/>
            <a:chOff x="542378" y="1256031"/>
            <a:chExt cx="8034020" cy="2030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0039" y="1314450"/>
              <a:ext cx="2663190" cy="19718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5078" y="1268731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078" y="1268731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196044"/>
            <a:ext cx="9144000" cy="662305"/>
          </a:xfrm>
          <a:custGeom>
            <a:avLst/>
            <a:gdLst/>
            <a:ahLst/>
            <a:cxnLst/>
            <a:rect l="l" t="t" r="r" b="b"/>
            <a:pathLst>
              <a:path w="9144000" h="662304">
                <a:moveTo>
                  <a:pt x="9144000" y="0"/>
                </a:moveTo>
                <a:lnTo>
                  <a:pt x="0" y="0"/>
                </a:lnTo>
                <a:lnTo>
                  <a:pt x="0" y="661953"/>
                </a:lnTo>
                <a:lnTo>
                  <a:pt x="9144000" y="661953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96364" y="6396939"/>
            <a:ext cx="6348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Национальные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рекомендации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«Кардиоваскулярная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профилактика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2017»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730" y="592074"/>
            <a:ext cx="5363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05868"/>
                </a:solidFill>
              </a:rPr>
              <a:t>Что</a:t>
            </a:r>
            <a:r>
              <a:rPr sz="3200" spc="-45" dirty="0">
                <a:solidFill>
                  <a:srgbClr val="205868"/>
                </a:solidFill>
              </a:rPr>
              <a:t> </a:t>
            </a:r>
            <a:r>
              <a:rPr sz="3200" dirty="0">
                <a:solidFill>
                  <a:srgbClr val="205868"/>
                </a:solidFill>
              </a:rPr>
              <a:t>такое</a:t>
            </a:r>
            <a:r>
              <a:rPr sz="3200" spc="-20" dirty="0">
                <a:solidFill>
                  <a:srgbClr val="205868"/>
                </a:solidFill>
              </a:rPr>
              <a:t> </a:t>
            </a:r>
            <a:r>
              <a:rPr sz="3200" dirty="0">
                <a:solidFill>
                  <a:srgbClr val="205868"/>
                </a:solidFill>
              </a:rPr>
              <a:t>инфаркт</a:t>
            </a:r>
            <a:r>
              <a:rPr sz="3200" spc="-35" dirty="0">
                <a:solidFill>
                  <a:srgbClr val="205868"/>
                </a:solidFill>
              </a:rPr>
              <a:t> </a:t>
            </a:r>
            <a:r>
              <a:rPr sz="3200" spc="-10" dirty="0">
                <a:solidFill>
                  <a:srgbClr val="205868"/>
                </a:solidFill>
              </a:rPr>
              <a:t>миокарда?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26846" y="1256031"/>
            <a:ext cx="7802245" cy="97790"/>
            <a:chOff x="526846" y="1256031"/>
            <a:chExt cx="7802245" cy="97790"/>
          </a:xfrm>
        </p:grpSpPr>
        <p:sp>
          <p:nvSpPr>
            <p:cNvPr id="4" name="object 4"/>
            <p:cNvSpPr/>
            <p:nvPr/>
          </p:nvSpPr>
          <p:spPr>
            <a:xfrm>
              <a:off x="539546" y="1268731"/>
              <a:ext cx="7776845" cy="72390"/>
            </a:xfrm>
            <a:custGeom>
              <a:avLst/>
              <a:gdLst/>
              <a:ahLst/>
              <a:cxnLst/>
              <a:rect l="l" t="t" r="r" b="b"/>
              <a:pathLst>
                <a:path w="7776845" h="72390">
                  <a:moveTo>
                    <a:pt x="7776845" y="0"/>
                  </a:moveTo>
                  <a:lnTo>
                    <a:pt x="0" y="0"/>
                  </a:lnTo>
                  <a:lnTo>
                    <a:pt x="0" y="72007"/>
                  </a:lnTo>
                  <a:lnTo>
                    <a:pt x="7776845" y="72007"/>
                  </a:lnTo>
                  <a:lnTo>
                    <a:pt x="7776845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546" y="1268731"/>
              <a:ext cx="7776845" cy="72390"/>
            </a:xfrm>
            <a:custGeom>
              <a:avLst/>
              <a:gdLst/>
              <a:ahLst/>
              <a:cxnLst/>
              <a:rect l="l" t="t" r="r" b="b"/>
              <a:pathLst>
                <a:path w="7776845" h="72390">
                  <a:moveTo>
                    <a:pt x="0" y="72007"/>
                  </a:moveTo>
                  <a:lnTo>
                    <a:pt x="7776845" y="72007"/>
                  </a:lnTo>
                  <a:lnTo>
                    <a:pt x="7776845" y="0"/>
                  </a:lnTo>
                  <a:lnTo>
                    <a:pt x="0" y="0"/>
                  </a:lnTo>
                  <a:lnTo>
                    <a:pt x="0" y="72007"/>
                  </a:lnTo>
                  <a:close/>
                </a:path>
              </a:pathLst>
            </a:custGeom>
            <a:ln w="25399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2543" y="2070099"/>
            <a:ext cx="7198995" cy="2084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Заболевание,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которое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угрожает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жизни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человека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b="1" dirty="0">
                <a:latin typeface="Calibri"/>
                <a:cs typeface="Calibri"/>
              </a:rPr>
              <a:t>Заболевание,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которое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настоящее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время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не</a:t>
            </a:r>
            <a:endParaRPr sz="2400">
              <a:latin typeface="Calibri"/>
              <a:cs typeface="Calibri"/>
            </a:endParaRPr>
          </a:p>
          <a:p>
            <a:pPr marL="527685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считается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опасным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жизни, поэтому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стоит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о </a:t>
            </a:r>
            <a:r>
              <a:rPr sz="2400" b="1" dirty="0">
                <a:latin typeface="Calibri"/>
                <a:cs typeface="Calibri"/>
              </a:rPr>
              <a:t>нем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особенно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беспокоиться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3"/>
              <a:tabLst>
                <a:tab pos="527685" algn="l"/>
                <a:tab pos="528320" algn="l"/>
              </a:tabLst>
            </a:pPr>
            <a:r>
              <a:rPr sz="2400" b="1" spc="-10" dirty="0">
                <a:latin typeface="Calibri"/>
                <a:cs typeface="Calibri"/>
              </a:rPr>
              <a:t>Затрудняюсь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ответить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Курение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многократно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увеличивает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развития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205868"/>
                </a:solidFill>
              </a:rPr>
              <a:t>инфаркта</a:t>
            </a:r>
            <a:r>
              <a:rPr sz="2400" spc="1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миокарда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49361" y="1182433"/>
          <a:ext cx="5933440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Интенсивность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курения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Увеличение</a:t>
                      </a:r>
                      <a:r>
                        <a:rPr sz="2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риска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инфаркта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миокарда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сигарет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день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2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+40%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сигарет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день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(1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пачка)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+400%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сигарет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день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пачки)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+900%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16585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9144000" y="0"/>
                </a:moveTo>
                <a:lnTo>
                  <a:pt x="0" y="0"/>
                </a:lnTo>
                <a:lnTo>
                  <a:pt x="0" y="692150"/>
                </a:lnTo>
                <a:lnTo>
                  <a:pt x="9144000" y="6921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6605" y="6250025"/>
            <a:ext cx="739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Calibri"/>
                <a:cs typeface="Calibri"/>
              </a:rPr>
              <a:t>Yusuf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S.,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Hawken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S.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Effect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of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potentially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modifiable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risk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factors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associated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with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myocardial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infarction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in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52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countries</a:t>
            </a:r>
            <a:r>
              <a:rPr sz="1200" i="1" spc="-20" dirty="0">
                <a:latin typeface="Calibri"/>
                <a:cs typeface="Calibri"/>
              </a:rPr>
              <a:t> (the </a:t>
            </a:r>
            <a:r>
              <a:rPr sz="1200" i="1" dirty="0">
                <a:latin typeface="Calibri"/>
                <a:cs typeface="Calibri"/>
              </a:rPr>
              <a:t>INTERHEART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study):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case-</a:t>
            </a:r>
            <a:r>
              <a:rPr sz="1200" i="1" dirty="0">
                <a:latin typeface="Calibri"/>
                <a:cs typeface="Calibri"/>
              </a:rPr>
              <a:t>control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study.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Lancet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2004;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364(9438): 912-</a:t>
            </a:r>
            <a:r>
              <a:rPr sz="1200" i="1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28605" y="4353131"/>
            <a:ext cx="4682490" cy="1597025"/>
            <a:chOff x="3828605" y="4353131"/>
            <a:chExt cx="4682490" cy="1597025"/>
          </a:xfrm>
        </p:grpSpPr>
        <p:sp>
          <p:nvSpPr>
            <p:cNvPr id="7" name="object 7"/>
            <p:cNvSpPr/>
            <p:nvPr/>
          </p:nvSpPr>
          <p:spPr>
            <a:xfrm>
              <a:off x="3833367" y="4357893"/>
              <a:ext cx="4672965" cy="1587500"/>
            </a:xfrm>
            <a:custGeom>
              <a:avLst/>
              <a:gdLst/>
              <a:ahLst/>
              <a:cxnLst/>
              <a:rect l="l" t="t" r="r" b="b"/>
              <a:pathLst>
                <a:path w="4672965" h="1587500">
                  <a:moveTo>
                    <a:pt x="2821310" y="0"/>
                  </a:moveTo>
                  <a:lnTo>
                    <a:pt x="2777229" y="881"/>
                  </a:lnTo>
                  <a:lnTo>
                    <a:pt x="2733148" y="3089"/>
                  </a:lnTo>
                  <a:lnTo>
                    <a:pt x="2689067" y="6702"/>
                  </a:lnTo>
                  <a:lnTo>
                    <a:pt x="2644986" y="11802"/>
                  </a:lnTo>
                  <a:lnTo>
                    <a:pt x="2600905" y="18468"/>
                  </a:lnTo>
                  <a:lnTo>
                    <a:pt x="2556824" y="26782"/>
                  </a:lnTo>
                  <a:lnTo>
                    <a:pt x="2512742" y="36823"/>
                  </a:lnTo>
                  <a:lnTo>
                    <a:pt x="2468661" y="48672"/>
                  </a:lnTo>
                  <a:lnTo>
                    <a:pt x="2424580" y="62409"/>
                  </a:lnTo>
                  <a:lnTo>
                    <a:pt x="2380499" y="78114"/>
                  </a:lnTo>
                  <a:lnTo>
                    <a:pt x="2292337" y="113630"/>
                  </a:lnTo>
                  <a:lnTo>
                    <a:pt x="2248256" y="129343"/>
                  </a:lnTo>
                  <a:lnTo>
                    <a:pt x="2204174" y="143086"/>
                  </a:lnTo>
                  <a:lnTo>
                    <a:pt x="2160093" y="154941"/>
                  </a:lnTo>
                  <a:lnTo>
                    <a:pt x="2116010" y="164988"/>
                  </a:lnTo>
                  <a:lnTo>
                    <a:pt x="2071928" y="173308"/>
                  </a:lnTo>
                  <a:lnTo>
                    <a:pt x="2027846" y="179980"/>
                  </a:lnTo>
                  <a:lnTo>
                    <a:pt x="1983763" y="185085"/>
                  </a:lnTo>
                  <a:lnTo>
                    <a:pt x="1939680" y="188703"/>
                  </a:lnTo>
                  <a:lnTo>
                    <a:pt x="1895597" y="190915"/>
                  </a:lnTo>
                  <a:lnTo>
                    <a:pt x="1851514" y="191801"/>
                  </a:lnTo>
                  <a:lnTo>
                    <a:pt x="1807430" y="191441"/>
                  </a:lnTo>
                  <a:lnTo>
                    <a:pt x="1763347" y="189917"/>
                  </a:lnTo>
                  <a:lnTo>
                    <a:pt x="1719263" y="187307"/>
                  </a:lnTo>
                  <a:lnTo>
                    <a:pt x="1675179" y="183693"/>
                  </a:lnTo>
                  <a:lnTo>
                    <a:pt x="1631095" y="179154"/>
                  </a:lnTo>
                  <a:lnTo>
                    <a:pt x="1587011" y="173772"/>
                  </a:lnTo>
                  <a:lnTo>
                    <a:pt x="1542927" y="167626"/>
                  </a:lnTo>
                  <a:lnTo>
                    <a:pt x="1498843" y="160797"/>
                  </a:lnTo>
                  <a:lnTo>
                    <a:pt x="1454758" y="153366"/>
                  </a:lnTo>
                  <a:lnTo>
                    <a:pt x="1410674" y="145412"/>
                  </a:lnTo>
                  <a:lnTo>
                    <a:pt x="1366589" y="137015"/>
                  </a:lnTo>
                  <a:lnTo>
                    <a:pt x="1322505" y="128258"/>
                  </a:lnTo>
                  <a:lnTo>
                    <a:pt x="1278420" y="119218"/>
                  </a:lnTo>
                  <a:lnTo>
                    <a:pt x="1102082" y="81855"/>
                  </a:lnTo>
                  <a:lnTo>
                    <a:pt x="1013913" y="63574"/>
                  </a:lnTo>
                  <a:lnTo>
                    <a:pt x="969829" y="54815"/>
                  </a:lnTo>
                  <a:lnTo>
                    <a:pt x="925744" y="46417"/>
                  </a:lnTo>
                  <a:lnTo>
                    <a:pt x="881660" y="38462"/>
                  </a:lnTo>
                  <a:lnTo>
                    <a:pt x="837575" y="31028"/>
                  </a:lnTo>
                  <a:lnTo>
                    <a:pt x="793491" y="24197"/>
                  </a:lnTo>
                  <a:lnTo>
                    <a:pt x="749407" y="18049"/>
                  </a:lnTo>
                  <a:lnTo>
                    <a:pt x="705323" y="12664"/>
                  </a:lnTo>
                  <a:lnTo>
                    <a:pt x="661239" y="8122"/>
                  </a:lnTo>
                  <a:lnTo>
                    <a:pt x="617155" y="4505"/>
                  </a:lnTo>
                  <a:lnTo>
                    <a:pt x="573071" y="1892"/>
                  </a:lnTo>
                  <a:lnTo>
                    <a:pt x="528988" y="363"/>
                  </a:lnTo>
                  <a:lnTo>
                    <a:pt x="484904" y="0"/>
                  </a:lnTo>
                  <a:lnTo>
                    <a:pt x="440821" y="881"/>
                  </a:lnTo>
                  <a:lnTo>
                    <a:pt x="396738" y="3089"/>
                  </a:lnTo>
                  <a:lnTo>
                    <a:pt x="352655" y="6702"/>
                  </a:lnTo>
                  <a:lnTo>
                    <a:pt x="308572" y="11802"/>
                  </a:lnTo>
                  <a:lnTo>
                    <a:pt x="264490" y="18468"/>
                  </a:lnTo>
                  <a:lnTo>
                    <a:pt x="220408" y="26782"/>
                  </a:lnTo>
                  <a:lnTo>
                    <a:pt x="176325" y="36823"/>
                  </a:lnTo>
                  <a:lnTo>
                    <a:pt x="132244" y="48672"/>
                  </a:lnTo>
                  <a:lnTo>
                    <a:pt x="88162" y="62409"/>
                  </a:lnTo>
                  <a:lnTo>
                    <a:pt x="44081" y="78114"/>
                  </a:lnTo>
                  <a:lnTo>
                    <a:pt x="0" y="95869"/>
                  </a:lnTo>
                  <a:lnTo>
                    <a:pt x="0" y="1491573"/>
                  </a:lnTo>
                  <a:lnTo>
                    <a:pt x="44081" y="1473813"/>
                  </a:lnTo>
                  <a:lnTo>
                    <a:pt x="88162" y="1458103"/>
                  </a:lnTo>
                  <a:lnTo>
                    <a:pt x="132244" y="1444361"/>
                  </a:lnTo>
                  <a:lnTo>
                    <a:pt x="176325" y="1432507"/>
                  </a:lnTo>
                  <a:lnTo>
                    <a:pt x="220408" y="1422461"/>
                  </a:lnTo>
                  <a:lnTo>
                    <a:pt x="264490" y="1414144"/>
                  </a:lnTo>
                  <a:lnTo>
                    <a:pt x="308572" y="1407473"/>
                  </a:lnTo>
                  <a:lnTo>
                    <a:pt x="352655" y="1402370"/>
                  </a:lnTo>
                  <a:lnTo>
                    <a:pt x="396738" y="1398753"/>
                  </a:lnTo>
                  <a:lnTo>
                    <a:pt x="440821" y="1396542"/>
                  </a:lnTo>
                  <a:lnTo>
                    <a:pt x="484904" y="1395658"/>
                  </a:lnTo>
                  <a:lnTo>
                    <a:pt x="528988" y="1396019"/>
                  </a:lnTo>
                  <a:lnTo>
                    <a:pt x="573071" y="1397545"/>
                  </a:lnTo>
                  <a:lnTo>
                    <a:pt x="617155" y="1400156"/>
                  </a:lnTo>
                  <a:lnTo>
                    <a:pt x="661239" y="1403772"/>
                  </a:lnTo>
                  <a:lnTo>
                    <a:pt x="705323" y="1408311"/>
                  </a:lnTo>
                  <a:lnTo>
                    <a:pt x="749407" y="1413695"/>
                  </a:lnTo>
                  <a:lnTo>
                    <a:pt x="793491" y="1419842"/>
                  </a:lnTo>
                  <a:lnTo>
                    <a:pt x="837575" y="1426672"/>
                  </a:lnTo>
                  <a:lnTo>
                    <a:pt x="881660" y="1434105"/>
                  </a:lnTo>
                  <a:lnTo>
                    <a:pt x="925744" y="1442060"/>
                  </a:lnTo>
                  <a:lnTo>
                    <a:pt x="969829" y="1450457"/>
                  </a:lnTo>
                  <a:lnTo>
                    <a:pt x="1013913" y="1459216"/>
                  </a:lnTo>
                  <a:lnTo>
                    <a:pt x="1057998" y="1468256"/>
                  </a:lnTo>
                  <a:lnTo>
                    <a:pt x="1234336" y="1505622"/>
                  </a:lnTo>
                  <a:lnTo>
                    <a:pt x="1322505" y="1523903"/>
                  </a:lnTo>
                  <a:lnTo>
                    <a:pt x="1366589" y="1532662"/>
                  </a:lnTo>
                  <a:lnTo>
                    <a:pt x="1410674" y="1541060"/>
                  </a:lnTo>
                  <a:lnTo>
                    <a:pt x="1454758" y="1549015"/>
                  </a:lnTo>
                  <a:lnTo>
                    <a:pt x="1498843" y="1556449"/>
                  </a:lnTo>
                  <a:lnTo>
                    <a:pt x="1542927" y="1563279"/>
                  </a:lnTo>
                  <a:lnTo>
                    <a:pt x="1587011" y="1569427"/>
                  </a:lnTo>
                  <a:lnTo>
                    <a:pt x="1631095" y="1574811"/>
                  </a:lnTo>
                  <a:lnTo>
                    <a:pt x="1675179" y="1579352"/>
                  </a:lnTo>
                  <a:lnTo>
                    <a:pt x="1719263" y="1582969"/>
                  </a:lnTo>
                  <a:lnTo>
                    <a:pt x="1763347" y="1585581"/>
                  </a:lnTo>
                  <a:lnTo>
                    <a:pt x="1807430" y="1587108"/>
                  </a:lnTo>
                  <a:lnTo>
                    <a:pt x="1851514" y="1587470"/>
                  </a:lnTo>
                  <a:lnTo>
                    <a:pt x="1895597" y="1586587"/>
                  </a:lnTo>
                  <a:lnTo>
                    <a:pt x="1939680" y="1584378"/>
                  </a:lnTo>
                  <a:lnTo>
                    <a:pt x="1983763" y="1580763"/>
                  </a:lnTo>
                  <a:lnTo>
                    <a:pt x="2027846" y="1575661"/>
                  </a:lnTo>
                  <a:lnTo>
                    <a:pt x="2071928" y="1568992"/>
                  </a:lnTo>
                  <a:lnTo>
                    <a:pt x="2116010" y="1560676"/>
                  </a:lnTo>
                  <a:lnTo>
                    <a:pt x="2160093" y="1550632"/>
                  </a:lnTo>
                  <a:lnTo>
                    <a:pt x="2204174" y="1538780"/>
                  </a:lnTo>
                  <a:lnTo>
                    <a:pt x="2248256" y="1525040"/>
                  </a:lnTo>
                  <a:lnTo>
                    <a:pt x="2292337" y="1509331"/>
                  </a:lnTo>
                  <a:lnTo>
                    <a:pt x="2380499" y="1473813"/>
                  </a:lnTo>
                  <a:lnTo>
                    <a:pt x="2424580" y="1458103"/>
                  </a:lnTo>
                  <a:lnTo>
                    <a:pt x="2468661" y="1444361"/>
                  </a:lnTo>
                  <a:lnTo>
                    <a:pt x="2512742" y="1432507"/>
                  </a:lnTo>
                  <a:lnTo>
                    <a:pt x="2556824" y="1422461"/>
                  </a:lnTo>
                  <a:lnTo>
                    <a:pt x="2600905" y="1414144"/>
                  </a:lnTo>
                  <a:lnTo>
                    <a:pt x="2644986" y="1407473"/>
                  </a:lnTo>
                  <a:lnTo>
                    <a:pt x="2689067" y="1402370"/>
                  </a:lnTo>
                  <a:lnTo>
                    <a:pt x="2733148" y="1398753"/>
                  </a:lnTo>
                  <a:lnTo>
                    <a:pt x="2777229" y="1396542"/>
                  </a:lnTo>
                  <a:lnTo>
                    <a:pt x="2821310" y="1395658"/>
                  </a:lnTo>
                  <a:lnTo>
                    <a:pt x="2865392" y="1396019"/>
                  </a:lnTo>
                  <a:lnTo>
                    <a:pt x="2909473" y="1397545"/>
                  </a:lnTo>
                  <a:lnTo>
                    <a:pt x="2953555" y="1400156"/>
                  </a:lnTo>
                  <a:lnTo>
                    <a:pt x="2997636" y="1403772"/>
                  </a:lnTo>
                  <a:lnTo>
                    <a:pt x="3041718" y="1408311"/>
                  </a:lnTo>
                  <a:lnTo>
                    <a:pt x="3085799" y="1413695"/>
                  </a:lnTo>
                  <a:lnTo>
                    <a:pt x="3129881" y="1419842"/>
                  </a:lnTo>
                  <a:lnTo>
                    <a:pt x="3173963" y="1426672"/>
                  </a:lnTo>
                  <a:lnTo>
                    <a:pt x="3218045" y="1434105"/>
                  </a:lnTo>
                  <a:lnTo>
                    <a:pt x="3262127" y="1442060"/>
                  </a:lnTo>
                  <a:lnTo>
                    <a:pt x="3306209" y="1450457"/>
                  </a:lnTo>
                  <a:lnTo>
                    <a:pt x="3350291" y="1459216"/>
                  </a:lnTo>
                  <a:lnTo>
                    <a:pt x="3394374" y="1468256"/>
                  </a:lnTo>
                  <a:lnTo>
                    <a:pt x="3570705" y="1505622"/>
                  </a:lnTo>
                  <a:lnTo>
                    <a:pt x="3658871" y="1523903"/>
                  </a:lnTo>
                  <a:lnTo>
                    <a:pt x="3702954" y="1532662"/>
                  </a:lnTo>
                  <a:lnTo>
                    <a:pt x="3747038" y="1541060"/>
                  </a:lnTo>
                  <a:lnTo>
                    <a:pt x="3791122" y="1549015"/>
                  </a:lnTo>
                  <a:lnTo>
                    <a:pt x="3835205" y="1556449"/>
                  </a:lnTo>
                  <a:lnTo>
                    <a:pt x="3879289" y="1563279"/>
                  </a:lnTo>
                  <a:lnTo>
                    <a:pt x="3923374" y="1569427"/>
                  </a:lnTo>
                  <a:lnTo>
                    <a:pt x="3967458" y="1574811"/>
                  </a:lnTo>
                  <a:lnTo>
                    <a:pt x="4011543" y="1579352"/>
                  </a:lnTo>
                  <a:lnTo>
                    <a:pt x="4055627" y="1582969"/>
                  </a:lnTo>
                  <a:lnTo>
                    <a:pt x="4099712" y="1585581"/>
                  </a:lnTo>
                  <a:lnTo>
                    <a:pt x="4143798" y="1587108"/>
                  </a:lnTo>
                  <a:lnTo>
                    <a:pt x="4187883" y="1587470"/>
                  </a:lnTo>
                  <a:lnTo>
                    <a:pt x="4231969" y="1586587"/>
                  </a:lnTo>
                  <a:lnTo>
                    <a:pt x="4276054" y="1584378"/>
                  </a:lnTo>
                  <a:lnTo>
                    <a:pt x="4320140" y="1580763"/>
                  </a:lnTo>
                  <a:lnTo>
                    <a:pt x="4364227" y="1575661"/>
                  </a:lnTo>
                  <a:lnTo>
                    <a:pt x="4408313" y="1568992"/>
                  </a:lnTo>
                  <a:lnTo>
                    <a:pt x="4452400" y="1560676"/>
                  </a:lnTo>
                  <a:lnTo>
                    <a:pt x="4496487" y="1550632"/>
                  </a:lnTo>
                  <a:lnTo>
                    <a:pt x="4540574" y="1538780"/>
                  </a:lnTo>
                  <a:lnTo>
                    <a:pt x="4584662" y="1525040"/>
                  </a:lnTo>
                  <a:lnTo>
                    <a:pt x="4628749" y="1509331"/>
                  </a:lnTo>
                  <a:lnTo>
                    <a:pt x="4672838" y="1491573"/>
                  </a:lnTo>
                  <a:lnTo>
                    <a:pt x="4672838" y="95869"/>
                  </a:lnTo>
                  <a:lnTo>
                    <a:pt x="4628749" y="113630"/>
                  </a:lnTo>
                  <a:lnTo>
                    <a:pt x="4584662" y="129343"/>
                  </a:lnTo>
                  <a:lnTo>
                    <a:pt x="4540574" y="143086"/>
                  </a:lnTo>
                  <a:lnTo>
                    <a:pt x="4496487" y="154941"/>
                  </a:lnTo>
                  <a:lnTo>
                    <a:pt x="4452400" y="164988"/>
                  </a:lnTo>
                  <a:lnTo>
                    <a:pt x="4408313" y="173308"/>
                  </a:lnTo>
                  <a:lnTo>
                    <a:pt x="4364227" y="179980"/>
                  </a:lnTo>
                  <a:lnTo>
                    <a:pt x="4320140" y="185085"/>
                  </a:lnTo>
                  <a:lnTo>
                    <a:pt x="4276054" y="188703"/>
                  </a:lnTo>
                  <a:lnTo>
                    <a:pt x="4231969" y="190915"/>
                  </a:lnTo>
                  <a:lnTo>
                    <a:pt x="4187883" y="191801"/>
                  </a:lnTo>
                  <a:lnTo>
                    <a:pt x="4143798" y="191441"/>
                  </a:lnTo>
                  <a:lnTo>
                    <a:pt x="4099712" y="189917"/>
                  </a:lnTo>
                  <a:lnTo>
                    <a:pt x="4055627" y="187307"/>
                  </a:lnTo>
                  <a:lnTo>
                    <a:pt x="4011543" y="183693"/>
                  </a:lnTo>
                  <a:lnTo>
                    <a:pt x="3967458" y="179154"/>
                  </a:lnTo>
                  <a:lnTo>
                    <a:pt x="3923374" y="173772"/>
                  </a:lnTo>
                  <a:lnTo>
                    <a:pt x="3879289" y="167626"/>
                  </a:lnTo>
                  <a:lnTo>
                    <a:pt x="3835205" y="160797"/>
                  </a:lnTo>
                  <a:lnTo>
                    <a:pt x="3791122" y="153366"/>
                  </a:lnTo>
                  <a:lnTo>
                    <a:pt x="3747038" y="145412"/>
                  </a:lnTo>
                  <a:lnTo>
                    <a:pt x="3702954" y="137015"/>
                  </a:lnTo>
                  <a:lnTo>
                    <a:pt x="3658871" y="128258"/>
                  </a:lnTo>
                  <a:lnTo>
                    <a:pt x="3614788" y="119218"/>
                  </a:lnTo>
                  <a:lnTo>
                    <a:pt x="3438456" y="81855"/>
                  </a:lnTo>
                  <a:lnTo>
                    <a:pt x="3350291" y="63574"/>
                  </a:lnTo>
                  <a:lnTo>
                    <a:pt x="3306209" y="54815"/>
                  </a:lnTo>
                  <a:lnTo>
                    <a:pt x="3262127" y="46417"/>
                  </a:lnTo>
                  <a:lnTo>
                    <a:pt x="3218045" y="38462"/>
                  </a:lnTo>
                  <a:lnTo>
                    <a:pt x="3173963" y="31028"/>
                  </a:lnTo>
                  <a:lnTo>
                    <a:pt x="3129881" y="24197"/>
                  </a:lnTo>
                  <a:lnTo>
                    <a:pt x="3085799" y="18049"/>
                  </a:lnTo>
                  <a:lnTo>
                    <a:pt x="3041718" y="12664"/>
                  </a:lnTo>
                  <a:lnTo>
                    <a:pt x="2997636" y="8122"/>
                  </a:lnTo>
                  <a:lnTo>
                    <a:pt x="2953555" y="4505"/>
                  </a:lnTo>
                  <a:lnTo>
                    <a:pt x="2909473" y="1892"/>
                  </a:lnTo>
                  <a:lnTo>
                    <a:pt x="2865392" y="363"/>
                  </a:lnTo>
                  <a:lnTo>
                    <a:pt x="28213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3367" y="4357893"/>
              <a:ext cx="4672965" cy="1587500"/>
            </a:xfrm>
            <a:custGeom>
              <a:avLst/>
              <a:gdLst/>
              <a:ahLst/>
              <a:cxnLst/>
              <a:rect l="l" t="t" r="r" b="b"/>
              <a:pathLst>
                <a:path w="4672965" h="1587500">
                  <a:moveTo>
                    <a:pt x="0" y="95869"/>
                  </a:moveTo>
                  <a:lnTo>
                    <a:pt x="44081" y="78114"/>
                  </a:lnTo>
                  <a:lnTo>
                    <a:pt x="88162" y="62409"/>
                  </a:lnTo>
                  <a:lnTo>
                    <a:pt x="132244" y="48672"/>
                  </a:lnTo>
                  <a:lnTo>
                    <a:pt x="176325" y="36823"/>
                  </a:lnTo>
                  <a:lnTo>
                    <a:pt x="220408" y="26782"/>
                  </a:lnTo>
                  <a:lnTo>
                    <a:pt x="264490" y="18468"/>
                  </a:lnTo>
                  <a:lnTo>
                    <a:pt x="308572" y="11802"/>
                  </a:lnTo>
                  <a:lnTo>
                    <a:pt x="352655" y="6702"/>
                  </a:lnTo>
                  <a:lnTo>
                    <a:pt x="396738" y="3089"/>
                  </a:lnTo>
                  <a:lnTo>
                    <a:pt x="440821" y="881"/>
                  </a:lnTo>
                  <a:lnTo>
                    <a:pt x="484904" y="0"/>
                  </a:lnTo>
                  <a:lnTo>
                    <a:pt x="528988" y="363"/>
                  </a:lnTo>
                  <a:lnTo>
                    <a:pt x="573071" y="1892"/>
                  </a:lnTo>
                  <a:lnTo>
                    <a:pt x="617155" y="4505"/>
                  </a:lnTo>
                  <a:lnTo>
                    <a:pt x="661239" y="8122"/>
                  </a:lnTo>
                  <a:lnTo>
                    <a:pt x="705323" y="12664"/>
                  </a:lnTo>
                  <a:lnTo>
                    <a:pt x="749407" y="18049"/>
                  </a:lnTo>
                  <a:lnTo>
                    <a:pt x="793491" y="24197"/>
                  </a:lnTo>
                  <a:lnTo>
                    <a:pt x="837575" y="31028"/>
                  </a:lnTo>
                  <a:lnTo>
                    <a:pt x="881660" y="38462"/>
                  </a:lnTo>
                  <a:lnTo>
                    <a:pt x="925744" y="46417"/>
                  </a:lnTo>
                  <a:lnTo>
                    <a:pt x="969829" y="54815"/>
                  </a:lnTo>
                  <a:lnTo>
                    <a:pt x="1013913" y="63574"/>
                  </a:lnTo>
                  <a:lnTo>
                    <a:pt x="1057998" y="72614"/>
                  </a:lnTo>
                  <a:lnTo>
                    <a:pt x="1102082" y="81855"/>
                  </a:lnTo>
                  <a:lnTo>
                    <a:pt x="1146167" y="91216"/>
                  </a:lnTo>
                  <a:lnTo>
                    <a:pt x="1190251" y="100617"/>
                  </a:lnTo>
                  <a:lnTo>
                    <a:pt x="1234336" y="109978"/>
                  </a:lnTo>
                  <a:lnTo>
                    <a:pt x="1278420" y="119218"/>
                  </a:lnTo>
                  <a:lnTo>
                    <a:pt x="1322505" y="128258"/>
                  </a:lnTo>
                  <a:lnTo>
                    <a:pt x="1366589" y="137015"/>
                  </a:lnTo>
                  <a:lnTo>
                    <a:pt x="1410674" y="145412"/>
                  </a:lnTo>
                  <a:lnTo>
                    <a:pt x="1454758" y="153366"/>
                  </a:lnTo>
                  <a:lnTo>
                    <a:pt x="1498843" y="160797"/>
                  </a:lnTo>
                  <a:lnTo>
                    <a:pt x="1542927" y="167626"/>
                  </a:lnTo>
                  <a:lnTo>
                    <a:pt x="1587011" y="173772"/>
                  </a:lnTo>
                  <a:lnTo>
                    <a:pt x="1631095" y="179154"/>
                  </a:lnTo>
                  <a:lnTo>
                    <a:pt x="1675179" y="183693"/>
                  </a:lnTo>
                  <a:lnTo>
                    <a:pt x="1719263" y="187307"/>
                  </a:lnTo>
                  <a:lnTo>
                    <a:pt x="1763347" y="189917"/>
                  </a:lnTo>
                  <a:lnTo>
                    <a:pt x="1807430" y="191441"/>
                  </a:lnTo>
                  <a:lnTo>
                    <a:pt x="1851514" y="191801"/>
                  </a:lnTo>
                  <a:lnTo>
                    <a:pt x="1895597" y="190915"/>
                  </a:lnTo>
                  <a:lnTo>
                    <a:pt x="1939680" y="188703"/>
                  </a:lnTo>
                  <a:lnTo>
                    <a:pt x="1983763" y="185085"/>
                  </a:lnTo>
                  <a:lnTo>
                    <a:pt x="2027846" y="179980"/>
                  </a:lnTo>
                  <a:lnTo>
                    <a:pt x="2071928" y="173308"/>
                  </a:lnTo>
                  <a:lnTo>
                    <a:pt x="2116010" y="164988"/>
                  </a:lnTo>
                  <a:lnTo>
                    <a:pt x="2160093" y="154941"/>
                  </a:lnTo>
                  <a:lnTo>
                    <a:pt x="2204174" y="143086"/>
                  </a:lnTo>
                  <a:lnTo>
                    <a:pt x="2248256" y="129343"/>
                  </a:lnTo>
                  <a:lnTo>
                    <a:pt x="2292337" y="113630"/>
                  </a:lnTo>
                  <a:lnTo>
                    <a:pt x="2336419" y="95869"/>
                  </a:lnTo>
                  <a:lnTo>
                    <a:pt x="2380499" y="78114"/>
                  </a:lnTo>
                  <a:lnTo>
                    <a:pt x="2424580" y="62409"/>
                  </a:lnTo>
                  <a:lnTo>
                    <a:pt x="2468661" y="48672"/>
                  </a:lnTo>
                  <a:lnTo>
                    <a:pt x="2512742" y="36823"/>
                  </a:lnTo>
                  <a:lnTo>
                    <a:pt x="2556824" y="26782"/>
                  </a:lnTo>
                  <a:lnTo>
                    <a:pt x="2600905" y="18468"/>
                  </a:lnTo>
                  <a:lnTo>
                    <a:pt x="2644986" y="11802"/>
                  </a:lnTo>
                  <a:lnTo>
                    <a:pt x="2689067" y="6702"/>
                  </a:lnTo>
                  <a:lnTo>
                    <a:pt x="2733148" y="3089"/>
                  </a:lnTo>
                  <a:lnTo>
                    <a:pt x="2777229" y="881"/>
                  </a:lnTo>
                  <a:lnTo>
                    <a:pt x="2821310" y="0"/>
                  </a:lnTo>
                  <a:lnTo>
                    <a:pt x="2865392" y="363"/>
                  </a:lnTo>
                  <a:lnTo>
                    <a:pt x="2909473" y="1892"/>
                  </a:lnTo>
                  <a:lnTo>
                    <a:pt x="2953555" y="4505"/>
                  </a:lnTo>
                  <a:lnTo>
                    <a:pt x="2997636" y="8122"/>
                  </a:lnTo>
                  <a:lnTo>
                    <a:pt x="3041718" y="12664"/>
                  </a:lnTo>
                  <a:lnTo>
                    <a:pt x="3085799" y="18049"/>
                  </a:lnTo>
                  <a:lnTo>
                    <a:pt x="3129881" y="24197"/>
                  </a:lnTo>
                  <a:lnTo>
                    <a:pt x="3173963" y="31028"/>
                  </a:lnTo>
                  <a:lnTo>
                    <a:pt x="3218045" y="38462"/>
                  </a:lnTo>
                  <a:lnTo>
                    <a:pt x="3262127" y="46417"/>
                  </a:lnTo>
                  <a:lnTo>
                    <a:pt x="3306209" y="54815"/>
                  </a:lnTo>
                  <a:lnTo>
                    <a:pt x="3350291" y="63574"/>
                  </a:lnTo>
                  <a:lnTo>
                    <a:pt x="3394374" y="72614"/>
                  </a:lnTo>
                  <a:lnTo>
                    <a:pt x="3438456" y="81855"/>
                  </a:lnTo>
                  <a:lnTo>
                    <a:pt x="3482539" y="91216"/>
                  </a:lnTo>
                  <a:lnTo>
                    <a:pt x="3526622" y="100617"/>
                  </a:lnTo>
                  <a:lnTo>
                    <a:pt x="3570705" y="109978"/>
                  </a:lnTo>
                  <a:lnTo>
                    <a:pt x="3614788" y="119218"/>
                  </a:lnTo>
                  <a:lnTo>
                    <a:pt x="3658871" y="128258"/>
                  </a:lnTo>
                  <a:lnTo>
                    <a:pt x="3702954" y="137015"/>
                  </a:lnTo>
                  <a:lnTo>
                    <a:pt x="3747038" y="145412"/>
                  </a:lnTo>
                  <a:lnTo>
                    <a:pt x="3791122" y="153366"/>
                  </a:lnTo>
                  <a:lnTo>
                    <a:pt x="3835205" y="160797"/>
                  </a:lnTo>
                  <a:lnTo>
                    <a:pt x="3879289" y="167626"/>
                  </a:lnTo>
                  <a:lnTo>
                    <a:pt x="3923374" y="173772"/>
                  </a:lnTo>
                  <a:lnTo>
                    <a:pt x="3967458" y="179154"/>
                  </a:lnTo>
                  <a:lnTo>
                    <a:pt x="4011543" y="183693"/>
                  </a:lnTo>
                  <a:lnTo>
                    <a:pt x="4055627" y="187307"/>
                  </a:lnTo>
                  <a:lnTo>
                    <a:pt x="4099712" y="189917"/>
                  </a:lnTo>
                  <a:lnTo>
                    <a:pt x="4143798" y="191441"/>
                  </a:lnTo>
                  <a:lnTo>
                    <a:pt x="4187883" y="191801"/>
                  </a:lnTo>
                  <a:lnTo>
                    <a:pt x="4231969" y="190915"/>
                  </a:lnTo>
                  <a:lnTo>
                    <a:pt x="4276054" y="188703"/>
                  </a:lnTo>
                  <a:lnTo>
                    <a:pt x="4320140" y="185085"/>
                  </a:lnTo>
                  <a:lnTo>
                    <a:pt x="4364227" y="179980"/>
                  </a:lnTo>
                  <a:lnTo>
                    <a:pt x="4408313" y="173308"/>
                  </a:lnTo>
                  <a:lnTo>
                    <a:pt x="4452400" y="164988"/>
                  </a:lnTo>
                  <a:lnTo>
                    <a:pt x="4496487" y="154941"/>
                  </a:lnTo>
                  <a:lnTo>
                    <a:pt x="4540574" y="143086"/>
                  </a:lnTo>
                  <a:lnTo>
                    <a:pt x="4584662" y="129343"/>
                  </a:lnTo>
                  <a:lnTo>
                    <a:pt x="4628749" y="113630"/>
                  </a:lnTo>
                  <a:lnTo>
                    <a:pt x="4672838" y="95869"/>
                  </a:lnTo>
                  <a:lnTo>
                    <a:pt x="4672838" y="1491573"/>
                  </a:lnTo>
                  <a:lnTo>
                    <a:pt x="4628749" y="1509331"/>
                  </a:lnTo>
                  <a:lnTo>
                    <a:pt x="4584662" y="1525040"/>
                  </a:lnTo>
                  <a:lnTo>
                    <a:pt x="4540574" y="1538780"/>
                  </a:lnTo>
                  <a:lnTo>
                    <a:pt x="4496487" y="1550632"/>
                  </a:lnTo>
                  <a:lnTo>
                    <a:pt x="4452400" y="1560676"/>
                  </a:lnTo>
                  <a:lnTo>
                    <a:pt x="4408313" y="1568992"/>
                  </a:lnTo>
                  <a:lnTo>
                    <a:pt x="4364227" y="1575661"/>
                  </a:lnTo>
                  <a:lnTo>
                    <a:pt x="4320140" y="1580763"/>
                  </a:lnTo>
                  <a:lnTo>
                    <a:pt x="4276054" y="1584378"/>
                  </a:lnTo>
                  <a:lnTo>
                    <a:pt x="4231969" y="1586587"/>
                  </a:lnTo>
                  <a:lnTo>
                    <a:pt x="4187883" y="1587470"/>
                  </a:lnTo>
                  <a:lnTo>
                    <a:pt x="4143798" y="1587108"/>
                  </a:lnTo>
                  <a:lnTo>
                    <a:pt x="4099712" y="1585581"/>
                  </a:lnTo>
                  <a:lnTo>
                    <a:pt x="4055627" y="1582969"/>
                  </a:lnTo>
                  <a:lnTo>
                    <a:pt x="4011543" y="1579352"/>
                  </a:lnTo>
                  <a:lnTo>
                    <a:pt x="3967458" y="1574811"/>
                  </a:lnTo>
                  <a:lnTo>
                    <a:pt x="3923374" y="1569427"/>
                  </a:lnTo>
                  <a:lnTo>
                    <a:pt x="3879289" y="1563279"/>
                  </a:lnTo>
                  <a:lnTo>
                    <a:pt x="3835205" y="1556449"/>
                  </a:lnTo>
                  <a:lnTo>
                    <a:pt x="3791122" y="1549015"/>
                  </a:lnTo>
                  <a:lnTo>
                    <a:pt x="3747038" y="1541060"/>
                  </a:lnTo>
                  <a:lnTo>
                    <a:pt x="3702954" y="1532662"/>
                  </a:lnTo>
                  <a:lnTo>
                    <a:pt x="3658871" y="1523903"/>
                  </a:lnTo>
                  <a:lnTo>
                    <a:pt x="3614788" y="1514863"/>
                  </a:lnTo>
                  <a:lnTo>
                    <a:pt x="3570705" y="1505622"/>
                  </a:lnTo>
                  <a:lnTo>
                    <a:pt x="3526622" y="1496260"/>
                  </a:lnTo>
                  <a:lnTo>
                    <a:pt x="3482539" y="1486858"/>
                  </a:lnTo>
                  <a:lnTo>
                    <a:pt x="3438456" y="1477497"/>
                  </a:lnTo>
                  <a:lnTo>
                    <a:pt x="3394374" y="1468256"/>
                  </a:lnTo>
                  <a:lnTo>
                    <a:pt x="3350291" y="1459216"/>
                  </a:lnTo>
                  <a:lnTo>
                    <a:pt x="3306209" y="1450457"/>
                  </a:lnTo>
                  <a:lnTo>
                    <a:pt x="3262127" y="1442060"/>
                  </a:lnTo>
                  <a:lnTo>
                    <a:pt x="3218045" y="1434105"/>
                  </a:lnTo>
                  <a:lnTo>
                    <a:pt x="3173963" y="1426672"/>
                  </a:lnTo>
                  <a:lnTo>
                    <a:pt x="3129881" y="1419842"/>
                  </a:lnTo>
                  <a:lnTo>
                    <a:pt x="3085799" y="1413695"/>
                  </a:lnTo>
                  <a:lnTo>
                    <a:pt x="3041718" y="1408311"/>
                  </a:lnTo>
                  <a:lnTo>
                    <a:pt x="2997636" y="1403772"/>
                  </a:lnTo>
                  <a:lnTo>
                    <a:pt x="2953555" y="1400156"/>
                  </a:lnTo>
                  <a:lnTo>
                    <a:pt x="2909473" y="1397545"/>
                  </a:lnTo>
                  <a:lnTo>
                    <a:pt x="2865392" y="1396019"/>
                  </a:lnTo>
                  <a:lnTo>
                    <a:pt x="2821310" y="1395658"/>
                  </a:lnTo>
                  <a:lnTo>
                    <a:pt x="2777229" y="1396542"/>
                  </a:lnTo>
                  <a:lnTo>
                    <a:pt x="2733148" y="1398753"/>
                  </a:lnTo>
                  <a:lnTo>
                    <a:pt x="2689067" y="1402370"/>
                  </a:lnTo>
                  <a:lnTo>
                    <a:pt x="2644986" y="1407473"/>
                  </a:lnTo>
                  <a:lnTo>
                    <a:pt x="2600905" y="1414144"/>
                  </a:lnTo>
                  <a:lnTo>
                    <a:pt x="2556824" y="1422461"/>
                  </a:lnTo>
                  <a:lnTo>
                    <a:pt x="2512742" y="1432507"/>
                  </a:lnTo>
                  <a:lnTo>
                    <a:pt x="2468661" y="1444361"/>
                  </a:lnTo>
                  <a:lnTo>
                    <a:pt x="2424580" y="1458103"/>
                  </a:lnTo>
                  <a:lnTo>
                    <a:pt x="2380499" y="1473813"/>
                  </a:lnTo>
                  <a:lnTo>
                    <a:pt x="2336419" y="1491573"/>
                  </a:lnTo>
                  <a:lnTo>
                    <a:pt x="2292337" y="1509331"/>
                  </a:lnTo>
                  <a:lnTo>
                    <a:pt x="2248256" y="1525040"/>
                  </a:lnTo>
                  <a:lnTo>
                    <a:pt x="2204174" y="1538780"/>
                  </a:lnTo>
                  <a:lnTo>
                    <a:pt x="2160093" y="1550632"/>
                  </a:lnTo>
                  <a:lnTo>
                    <a:pt x="2116010" y="1560676"/>
                  </a:lnTo>
                  <a:lnTo>
                    <a:pt x="2071928" y="1568992"/>
                  </a:lnTo>
                  <a:lnTo>
                    <a:pt x="2027846" y="1575661"/>
                  </a:lnTo>
                  <a:lnTo>
                    <a:pt x="1983763" y="1580763"/>
                  </a:lnTo>
                  <a:lnTo>
                    <a:pt x="1939680" y="1584378"/>
                  </a:lnTo>
                  <a:lnTo>
                    <a:pt x="1895597" y="1586587"/>
                  </a:lnTo>
                  <a:lnTo>
                    <a:pt x="1851514" y="1587470"/>
                  </a:lnTo>
                  <a:lnTo>
                    <a:pt x="1807430" y="1587108"/>
                  </a:lnTo>
                  <a:lnTo>
                    <a:pt x="1763347" y="1585581"/>
                  </a:lnTo>
                  <a:lnTo>
                    <a:pt x="1719263" y="1582969"/>
                  </a:lnTo>
                  <a:lnTo>
                    <a:pt x="1675179" y="1579352"/>
                  </a:lnTo>
                  <a:lnTo>
                    <a:pt x="1631095" y="1574811"/>
                  </a:lnTo>
                  <a:lnTo>
                    <a:pt x="1587011" y="1569427"/>
                  </a:lnTo>
                  <a:lnTo>
                    <a:pt x="1542927" y="1563279"/>
                  </a:lnTo>
                  <a:lnTo>
                    <a:pt x="1498843" y="1556449"/>
                  </a:lnTo>
                  <a:lnTo>
                    <a:pt x="1454758" y="1549015"/>
                  </a:lnTo>
                  <a:lnTo>
                    <a:pt x="1410674" y="1541060"/>
                  </a:lnTo>
                  <a:lnTo>
                    <a:pt x="1366589" y="1532662"/>
                  </a:lnTo>
                  <a:lnTo>
                    <a:pt x="1322505" y="1523903"/>
                  </a:lnTo>
                  <a:lnTo>
                    <a:pt x="1278420" y="1514863"/>
                  </a:lnTo>
                  <a:lnTo>
                    <a:pt x="1234336" y="1505622"/>
                  </a:lnTo>
                  <a:lnTo>
                    <a:pt x="1190251" y="1496260"/>
                  </a:lnTo>
                  <a:lnTo>
                    <a:pt x="1146167" y="1486858"/>
                  </a:lnTo>
                  <a:lnTo>
                    <a:pt x="1102082" y="1477497"/>
                  </a:lnTo>
                  <a:lnTo>
                    <a:pt x="1057998" y="1468256"/>
                  </a:lnTo>
                  <a:lnTo>
                    <a:pt x="1013913" y="1459216"/>
                  </a:lnTo>
                  <a:lnTo>
                    <a:pt x="969829" y="1450457"/>
                  </a:lnTo>
                  <a:lnTo>
                    <a:pt x="925744" y="1442060"/>
                  </a:lnTo>
                  <a:lnTo>
                    <a:pt x="881660" y="1434105"/>
                  </a:lnTo>
                  <a:lnTo>
                    <a:pt x="837575" y="1426672"/>
                  </a:lnTo>
                  <a:lnTo>
                    <a:pt x="793491" y="1419842"/>
                  </a:lnTo>
                  <a:lnTo>
                    <a:pt x="749407" y="1413695"/>
                  </a:lnTo>
                  <a:lnTo>
                    <a:pt x="705323" y="1408311"/>
                  </a:lnTo>
                  <a:lnTo>
                    <a:pt x="661239" y="1403772"/>
                  </a:lnTo>
                  <a:lnTo>
                    <a:pt x="617155" y="1400156"/>
                  </a:lnTo>
                  <a:lnTo>
                    <a:pt x="573071" y="1397545"/>
                  </a:lnTo>
                  <a:lnTo>
                    <a:pt x="528988" y="1396019"/>
                  </a:lnTo>
                  <a:lnTo>
                    <a:pt x="484904" y="1395658"/>
                  </a:lnTo>
                  <a:lnTo>
                    <a:pt x="440821" y="1396542"/>
                  </a:lnTo>
                  <a:lnTo>
                    <a:pt x="396738" y="1398753"/>
                  </a:lnTo>
                  <a:lnTo>
                    <a:pt x="352655" y="1402370"/>
                  </a:lnTo>
                  <a:lnTo>
                    <a:pt x="308572" y="1407473"/>
                  </a:lnTo>
                  <a:lnTo>
                    <a:pt x="264490" y="1414144"/>
                  </a:lnTo>
                  <a:lnTo>
                    <a:pt x="220408" y="1422461"/>
                  </a:lnTo>
                  <a:lnTo>
                    <a:pt x="176325" y="1432507"/>
                  </a:lnTo>
                  <a:lnTo>
                    <a:pt x="132244" y="1444361"/>
                  </a:lnTo>
                  <a:lnTo>
                    <a:pt x="88162" y="1458103"/>
                  </a:lnTo>
                  <a:lnTo>
                    <a:pt x="44081" y="1473813"/>
                  </a:lnTo>
                  <a:lnTo>
                    <a:pt x="0" y="1491573"/>
                  </a:lnTo>
                  <a:lnTo>
                    <a:pt x="0" y="95869"/>
                  </a:lnTo>
                  <a:close/>
                </a:path>
              </a:pathLst>
            </a:custGeom>
            <a:ln w="9524">
              <a:solidFill>
                <a:srgbClr val="DA8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319" y="4521708"/>
              <a:ext cx="3479291" cy="51358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787140" y="4796028"/>
            <a:ext cx="4834255" cy="1062355"/>
            <a:chOff x="3787140" y="4796028"/>
            <a:chExt cx="4834255" cy="10623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088" y="4796028"/>
              <a:ext cx="2074164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9404" y="4796028"/>
              <a:ext cx="2374392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140" y="5070348"/>
              <a:ext cx="4834127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0912" y="5344668"/>
              <a:ext cx="2336291" cy="513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18965" y="4572380"/>
            <a:ext cx="4504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349885" indent="3321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Последствия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курения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являются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дозозависимыми,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однако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регулярное</a:t>
            </a:r>
            <a:endParaRPr sz="1800">
              <a:latin typeface="Calibri"/>
              <a:cs typeface="Calibri"/>
            </a:endParaRPr>
          </a:p>
          <a:p>
            <a:pPr marL="1236345" marR="5080" indent="-12242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выкуривание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даже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сигареты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день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нельзя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считать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безопасным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315" y="5013147"/>
            <a:ext cx="1703704" cy="17037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19855" cy="19230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98881"/>
            <a:ext cx="8237220" cy="557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685" marR="2190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Отказ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от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курения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одна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из </a:t>
            </a:r>
            <a:r>
              <a:rPr sz="2800" b="1" dirty="0">
                <a:latin typeface="Calibri"/>
                <a:cs typeface="Calibri"/>
              </a:rPr>
              <a:t>самых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важных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вещей,</a:t>
            </a:r>
            <a:endParaRPr sz="2800">
              <a:latin typeface="Calibri"/>
              <a:cs typeface="Calibri"/>
            </a:endParaRPr>
          </a:p>
          <a:p>
            <a:pPr marL="3829685" marR="508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которые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Вы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можете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сделать </a:t>
            </a:r>
            <a:r>
              <a:rPr sz="2800" b="1" dirty="0">
                <a:latin typeface="Calibri"/>
                <a:cs typeface="Calibri"/>
              </a:rPr>
              <a:t>для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своего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здоровья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Укажите,</a:t>
            </a:r>
            <a:r>
              <a:rPr sz="2400" b="1" spc="2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насколько</a:t>
            </a:r>
            <a:r>
              <a:rPr sz="2400" b="1" spc="2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снижается</a:t>
            </a:r>
            <a:r>
              <a:rPr sz="2400" b="1" spc="2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риск</a:t>
            </a:r>
            <a:r>
              <a:rPr sz="2400" b="1" spc="2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развития</a:t>
            </a:r>
            <a:r>
              <a:rPr sz="2400" b="1" spc="2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ишемической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болезни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сердца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через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b="1" i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AF50"/>
                </a:solidFill>
                <a:latin typeface="Calibri"/>
                <a:cs typeface="Calibri"/>
              </a:rPr>
              <a:t>год</a:t>
            </a:r>
            <a:r>
              <a:rPr sz="2400" b="1" i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после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отказа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от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курения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340"/>
              </a:spcBef>
              <a:tabLst>
                <a:tab pos="743585" algn="l"/>
              </a:tabLst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До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нуля</a:t>
            </a:r>
            <a:endParaRPr sz="32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605"/>
              </a:spcBef>
              <a:tabLst>
                <a:tab pos="743585" algn="l"/>
              </a:tabLst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30%</a:t>
            </a:r>
            <a:endParaRPr sz="32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600"/>
              </a:spcBef>
              <a:tabLst>
                <a:tab pos="743585" algn="l"/>
              </a:tabLst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50%</a:t>
            </a:r>
            <a:endParaRPr sz="32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600"/>
              </a:spcBef>
              <a:tabLst>
                <a:tab pos="743585" algn="l"/>
              </a:tabLst>
            </a:pP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70%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336" y="2582671"/>
            <a:ext cx="8208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Укажите,</a:t>
            </a:r>
            <a:r>
              <a:rPr sz="2400" spc="260" dirty="0"/>
              <a:t> </a:t>
            </a:r>
            <a:r>
              <a:rPr sz="2400" dirty="0"/>
              <a:t>насколько</a:t>
            </a:r>
            <a:r>
              <a:rPr sz="2400" spc="260" dirty="0"/>
              <a:t> </a:t>
            </a:r>
            <a:r>
              <a:rPr sz="2400" dirty="0"/>
              <a:t>снижается</a:t>
            </a:r>
            <a:r>
              <a:rPr sz="2400" spc="270" dirty="0"/>
              <a:t> </a:t>
            </a:r>
            <a:r>
              <a:rPr sz="2400" dirty="0"/>
              <a:t>риск</a:t>
            </a:r>
            <a:r>
              <a:rPr sz="2400" spc="270" dirty="0"/>
              <a:t> </a:t>
            </a:r>
            <a:r>
              <a:rPr sz="2400" dirty="0"/>
              <a:t>развития</a:t>
            </a:r>
            <a:r>
              <a:rPr sz="2400" spc="265" dirty="0"/>
              <a:t> </a:t>
            </a:r>
            <a:r>
              <a:rPr sz="2400" spc="-10" dirty="0"/>
              <a:t>ишемической </a:t>
            </a:r>
            <a:r>
              <a:rPr sz="2400" dirty="0"/>
              <a:t>болезни</a:t>
            </a:r>
            <a:r>
              <a:rPr sz="2400" spc="-35" dirty="0"/>
              <a:t> </a:t>
            </a:r>
            <a:r>
              <a:rPr sz="2400" dirty="0"/>
              <a:t>сердца</a:t>
            </a:r>
            <a:r>
              <a:rPr sz="2400" spc="-10" dirty="0"/>
              <a:t> </a:t>
            </a:r>
            <a:r>
              <a:rPr sz="2400" dirty="0"/>
              <a:t>через</a:t>
            </a:r>
            <a:r>
              <a:rPr sz="2400" spc="-25" dirty="0"/>
              <a:t> </a:t>
            </a:r>
            <a:r>
              <a:rPr sz="2400" i="1" dirty="0">
                <a:latin typeface="Calibri"/>
                <a:cs typeface="Calibri"/>
              </a:rPr>
              <a:t>1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год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dirty="0"/>
              <a:t>после</a:t>
            </a:r>
            <a:r>
              <a:rPr sz="2400" spc="-25" dirty="0"/>
              <a:t> </a:t>
            </a:r>
            <a:r>
              <a:rPr sz="2400" dirty="0"/>
              <a:t>отказа</a:t>
            </a:r>
            <a:r>
              <a:rPr sz="2400" spc="-25" dirty="0"/>
              <a:t> </a:t>
            </a:r>
            <a:r>
              <a:rPr sz="2400" dirty="0"/>
              <a:t>от</a:t>
            </a:r>
            <a:r>
              <a:rPr sz="2400" spc="-35" dirty="0"/>
              <a:t> </a:t>
            </a:r>
            <a:r>
              <a:rPr sz="2400" spc="-10" dirty="0"/>
              <a:t>курения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315" y="5013147"/>
            <a:ext cx="1703704" cy="17037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47847" cy="18826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8388" y="4610100"/>
            <a:ext cx="2040255" cy="899160"/>
            <a:chOff x="788388" y="4610100"/>
            <a:chExt cx="2040255" cy="8991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88" y="4856988"/>
              <a:ext cx="306870" cy="301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44" y="4610100"/>
              <a:ext cx="1790700" cy="8991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2406" y="3497534"/>
            <a:ext cx="1895475" cy="228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1.</a:t>
            </a:r>
            <a:r>
              <a:rPr sz="3200" spc="7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До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нуля </a:t>
            </a:r>
            <a:r>
              <a:rPr sz="3200" dirty="0">
                <a:latin typeface="Calibri"/>
                <a:cs typeface="Calibri"/>
              </a:rPr>
              <a:t>2.</a:t>
            </a:r>
            <a:r>
              <a:rPr sz="3200" spc="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30%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3200" b="1" spc="6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50% </a:t>
            </a:r>
            <a:r>
              <a:rPr sz="3200" dirty="0">
                <a:latin typeface="Calibri"/>
                <a:cs typeface="Calibri"/>
              </a:rPr>
              <a:t>4.</a:t>
            </a:r>
            <a:r>
              <a:rPr sz="3200" spc="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70%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241" y="420198"/>
            <a:ext cx="4884274" cy="3651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959" y="259841"/>
            <a:ext cx="4893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solidFill>
                  <a:srgbClr val="C00000"/>
                </a:solidFill>
                <a:latin typeface="Calibri"/>
                <a:cs typeface="Calibri"/>
              </a:rPr>
              <a:t>Польза</a:t>
            </a:r>
            <a:r>
              <a:rPr sz="3200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C00000"/>
                </a:solidFill>
                <a:latin typeface="Calibri"/>
                <a:cs typeface="Calibri"/>
              </a:rPr>
              <a:t>отказа</a:t>
            </a:r>
            <a:r>
              <a:rPr sz="3200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3200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C00000"/>
                </a:solidFill>
                <a:latin typeface="Calibri"/>
                <a:cs typeface="Calibri"/>
              </a:rPr>
              <a:t>курения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915" y="1079753"/>
            <a:ext cx="6831330" cy="353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986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ИБС такой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же,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как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никогда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не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куривших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R="916305" algn="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рака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легких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составляет 30-</a:t>
            </a:r>
            <a:r>
              <a:rPr sz="1400" b="1" dirty="0">
                <a:latin typeface="Arial"/>
                <a:cs typeface="Arial"/>
              </a:rPr>
              <a:t>50%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риска</a:t>
            </a:r>
            <a:endParaRPr sz="1400">
              <a:latin typeface="Arial"/>
              <a:cs typeface="Arial"/>
            </a:endParaRPr>
          </a:p>
          <a:p>
            <a:pPr marR="916305" algn="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курильщика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R="1791970" algn="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инсульта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снижается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уровня</a:t>
            </a:r>
            <a:r>
              <a:rPr sz="1400" b="1" spc="-10" dirty="0">
                <a:latin typeface="Arial"/>
                <a:cs typeface="Arial"/>
              </a:rPr>
              <a:t> никогда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  <a:p>
            <a:pPr marR="1790064" algn="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куривших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людей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7780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ИБС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снижается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</a:t>
            </a:r>
            <a:r>
              <a:rPr sz="1400" b="1" spc="-25" dirty="0">
                <a:latin typeface="Arial"/>
                <a:cs typeface="Arial"/>
              </a:rPr>
              <a:t> 50%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 marR="4047490">
              <a:lnSpc>
                <a:spcPct val="100000"/>
              </a:lnSpc>
            </a:pPr>
            <a:r>
              <a:rPr sz="1400" b="1" spc="-20" dirty="0">
                <a:latin typeface="Arial"/>
                <a:cs typeface="Arial"/>
              </a:rPr>
              <a:t>Улучшается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функция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внешнего </a:t>
            </a:r>
            <a:r>
              <a:rPr sz="1400" b="1" dirty="0">
                <a:latin typeface="Arial"/>
                <a:cs typeface="Arial"/>
              </a:rPr>
              <a:t>дыхания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Lucida Sans"/>
                <a:cs typeface="Lucida Sans"/>
              </a:rPr>
              <a:t>–</a:t>
            </a:r>
            <a:r>
              <a:rPr sz="1400" b="1" spc="-70" dirty="0">
                <a:latin typeface="Lucida Sans"/>
                <a:cs typeface="Lucida Sans"/>
              </a:rPr>
              <a:t> </a:t>
            </a:r>
            <a:r>
              <a:rPr sz="1400" b="1" spc="-10" dirty="0">
                <a:latin typeface="Arial"/>
                <a:cs typeface="Arial"/>
              </a:rPr>
              <a:t>уменьшаются </a:t>
            </a:r>
            <a:r>
              <a:rPr sz="1400" b="1" dirty="0">
                <a:latin typeface="Arial"/>
                <a:cs typeface="Arial"/>
              </a:rPr>
              <a:t>кашель,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отёк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придаточных </a:t>
            </a:r>
            <a:r>
              <a:rPr sz="1400" b="1" dirty="0">
                <a:latin typeface="Arial"/>
                <a:cs typeface="Arial"/>
              </a:rPr>
              <a:t>пазух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носа,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усталость, одышка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9824" y="4971908"/>
            <a:ext cx="224790" cy="814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14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6600"/>
                </a:solidFill>
                <a:latin typeface="Arial"/>
                <a:cs typeface="Arial"/>
              </a:rPr>
              <a:t>месяца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3325" y="3913123"/>
            <a:ext cx="136525" cy="1014730"/>
          </a:xfrm>
          <a:custGeom>
            <a:avLst/>
            <a:gdLst/>
            <a:ahLst/>
            <a:cxnLst/>
            <a:rect l="l" t="t" r="r" b="b"/>
            <a:pathLst>
              <a:path w="136525" h="1014729">
                <a:moveTo>
                  <a:pt x="63500" y="889400"/>
                </a:moveTo>
                <a:lnTo>
                  <a:pt x="48315" y="892468"/>
                </a:lnTo>
                <a:lnTo>
                  <a:pt x="28130" y="906081"/>
                </a:lnTo>
                <a:lnTo>
                  <a:pt x="14517" y="926266"/>
                </a:lnTo>
                <a:lnTo>
                  <a:pt x="9525" y="950976"/>
                </a:lnTo>
                <a:lnTo>
                  <a:pt x="14517" y="975685"/>
                </a:lnTo>
                <a:lnTo>
                  <a:pt x="28130" y="995870"/>
                </a:lnTo>
                <a:lnTo>
                  <a:pt x="48315" y="1009483"/>
                </a:lnTo>
                <a:lnTo>
                  <a:pt x="73025" y="1014476"/>
                </a:lnTo>
                <a:lnTo>
                  <a:pt x="97734" y="1009483"/>
                </a:lnTo>
                <a:lnTo>
                  <a:pt x="117919" y="995870"/>
                </a:lnTo>
                <a:lnTo>
                  <a:pt x="131532" y="975685"/>
                </a:lnTo>
                <a:lnTo>
                  <a:pt x="136525" y="950976"/>
                </a:lnTo>
                <a:lnTo>
                  <a:pt x="63500" y="950976"/>
                </a:lnTo>
                <a:lnTo>
                  <a:pt x="63500" y="889400"/>
                </a:lnTo>
                <a:close/>
              </a:path>
              <a:path w="136525" h="1014729">
                <a:moveTo>
                  <a:pt x="73025" y="887476"/>
                </a:moveTo>
                <a:lnTo>
                  <a:pt x="63500" y="889400"/>
                </a:lnTo>
                <a:lnTo>
                  <a:pt x="63500" y="950976"/>
                </a:lnTo>
                <a:lnTo>
                  <a:pt x="82550" y="950976"/>
                </a:lnTo>
                <a:lnTo>
                  <a:pt x="82550" y="889400"/>
                </a:lnTo>
                <a:lnTo>
                  <a:pt x="73025" y="887476"/>
                </a:lnTo>
                <a:close/>
              </a:path>
              <a:path w="136525" h="1014729">
                <a:moveTo>
                  <a:pt x="82550" y="889400"/>
                </a:moveTo>
                <a:lnTo>
                  <a:pt x="82550" y="950976"/>
                </a:lnTo>
                <a:lnTo>
                  <a:pt x="136525" y="950976"/>
                </a:lnTo>
                <a:lnTo>
                  <a:pt x="131532" y="926266"/>
                </a:lnTo>
                <a:lnTo>
                  <a:pt x="117919" y="906081"/>
                </a:lnTo>
                <a:lnTo>
                  <a:pt x="97734" y="892468"/>
                </a:lnTo>
                <a:lnTo>
                  <a:pt x="82550" y="889400"/>
                </a:lnTo>
                <a:close/>
              </a:path>
              <a:path w="136525" h="1014729">
                <a:moveTo>
                  <a:pt x="63500" y="9525"/>
                </a:moveTo>
                <a:lnTo>
                  <a:pt x="63500" y="889400"/>
                </a:lnTo>
                <a:lnTo>
                  <a:pt x="73025" y="887476"/>
                </a:lnTo>
                <a:lnTo>
                  <a:pt x="82550" y="887476"/>
                </a:lnTo>
                <a:lnTo>
                  <a:pt x="82550" y="19050"/>
                </a:lnTo>
                <a:lnTo>
                  <a:pt x="73025" y="19050"/>
                </a:lnTo>
                <a:lnTo>
                  <a:pt x="63500" y="9525"/>
                </a:lnTo>
                <a:close/>
              </a:path>
              <a:path w="136525" h="1014729">
                <a:moveTo>
                  <a:pt x="82550" y="887476"/>
                </a:moveTo>
                <a:lnTo>
                  <a:pt x="73025" y="887476"/>
                </a:lnTo>
                <a:lnTo>
                  <a:pt x="82550" y="889400"/>
                </a:lnTo>
                <a:lnTo>
                  <a:pt x="82550" y="887476"/>
                </a:lnTo>
                <a:close/>
              </a:path>
              <a:path w="136525" h="1014729">
                <a:moveTo>
                  <a:pt x="78232" y="0"/>
                </a:moveTo>
                <a:lnTo>
                  <a:pt x="0" y="0"/>
                </a:lnTo>
                <a:lnTo>
                  <a:pt x="0" y="19050"/>
                </a:lnTo>
                <a:lnTo>
                  <a:pt x="63500" y="19050"/>
                </a:lnTo>
                <a:lnTo>
                  <a:pt x="63500" y="9525"/>
                </a:lnTo>
                <a:lnTo>
                  <a:pt x="82550" y="9525"/>
                </a:lnTo>
                <a:lnTo>
                  <a:pt x="82550" y="4318"/>
                </a:lnTo>
                <a:lnTo>
                  <a:pt x="78232" y="0"/>
                </a:lnTo>
                <a:close/>
              </a:path>
              <a:path w="136525" h="1014729">
                <a:moveTo>
                  <a:pt x="82550" y="9525"/>
                </a:moveTo>
                <a:lnTo>
                  <a:pt x="63500" y="9525"/>
                </a:lnTo>
                <a:lnTo>
                  <a:pt x="73025" y="19050"/>
                </a:lnTo>
                <a:lnTo>
                  <a:pt x="82550" y="19050"/>
                </a:lnTo>
                <a:lnTo>
                  <a:pt x="82550" y="95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166359" y="2601848"/>
            <a:ext cx="1215390" cy="3178810"/>
            <a:chOff x="5166359" y="2601848"/>
            <a:chExt cx="1215390" cy="3178810"/>
          </a:xfrm>
        </p:grpSpPr>
        <p:sp>
          <p:nvSpPr>
            <p:cNvPr id="8" name="object 8"/>
            <p:cNvSpPr/>
            <p:nvPr/>
          </p:nvSpPr>
          <p:spPr>
            <a:xfrm>
              <a:off x="5259324" y="2601848"/>
              <a:ext cx="1122680" cy="2178050"/>
            </a:xfrm>
            <a:custGeom>
              <a:avLst/>
              <a:gdLst/>
              <a:ahLst/>
              <a:cxnLst/>
              <a:rect l="l" t="t" r="r" b="b"/>
              <a:pathLst>
                <a:path w="1122679" h="2178050">
                  <a:moveTo>
                    <a:pt x="208026" y="2114550"/>
                  </a:moveTo>
                  <a:lnTo>
                    <a:pt x="203022" y="2089848"/>
                  </a:lnTo>
                  <a:lnTo>
                    <a:pt x="189420" y="2069655"/>
                  </a:lnTo>
                  <a:lnTo>
                    <a:pt x="169227" y="2056053"/>
                  </a:lnTo>
                  <a:lnTo>
                    <a:pt x="154051" y="2052980"/>
                  </a:lnTo>
                  <a:lnTo>
                    <a:pt x="154051" y="2051050"/>
                  </a:lnTo>
                  <a:lnTo>
                    <a:pt x="154051" y="744601"/>
                  </a:lnTo>
                  <a:lnTo>
                    <a:pt x="154051" y="735076"/>
                  </a:lnTo>
                  <a:lnTo>
                    <a:pt x="154051" y="729869"/>
                  </a:lnTo>
                  <a:lnTo>
                    <a:pt x="149733" y="725551"/>
                  </a:lnTo>
                  <a:lnTo>
                    <a:pt x="0" y="725551"/>
                  </a:lnTo>
                  <a:lnTo>
                    <a:pt x="0" y="744601"/>
                  </a:lnTo>
                  <a:lnTo>
                    <a:pt x="135001" y="744601"/>
                  </a:lnTo>
                  <a:lnTo>
                    <a:pt x="135001" y="2052980"/>
                  </a:lnTo>
                  <a:lnTo>
                    <a:pt x="119811" y="2056053"/>
                  </a:lnTo>
                  <a:lnTo>
                    <a:pt x="99631" y="2069655"/>
                  </a:lnTo>
                  <a:lnTo>
                    <a:pt x="86017" y="2089848"/>
                  </a:lnTo>
                  <a:lnTo>
                    <a:pt x="81026" y="2114550"/>
                  </a:lnTo>
                  <a:lnTo>
                    <a:pt x="86017" y="2139315"/>
                  </a:lnTo>
                  <a:lnTo>
                    <a:pt x="99631" y="2159495"/>
                  </a:lnTo>
                  <a:lnTo>
                    <a:pt x="119811" y="2173084"/>
                  </a:lnTo>
                  <a:lnTo>
                    <a:pt x="144526" y="2178050"/>
                  </a:lnTo>
                  <a:lnTo>
                    <a:pt x="169227" y="2173084"/>
                  </a:lnTo>
                  <a:lnTo>
                    <a:pt x="189420" y="2159495"/>
                  </a:lnTo>
                  <a:lnTo>
                    <a:pt x="203022" y="2139315"/>
                  </a:lnTo>
                  <a:lnTo>
                    <a:pt x="208026" y="2114550"/>
                  </a:lnTo>
                  <a:close/>
                </a:path>
                <a:path w="1122679" h="2178050">
                  <a:moveTo>
                    <a:pt x="1122426" y="1947926"/>
                  </a:moveTo>
                  <a:lnTo>
                    <a:pt x="1117422" y="1923224"/>
                  </a:lnTo>
                  <a:lnTo>
                    <a:pt x="1103820" y="1903031"/>
                  </a:lnTo>
                  <a:lnTo>
                    <a:pt x="1083627" y="1889429"/>
                  </a:lnTo>
                  <a:lnTo>
                    <a:pt x="1068451" y="1886356"/>
                  </a:lnTo>
                  <a:lnTo>
                    <a:pt x="1068451" y="1884426"/>
                  </a:lnTo>
                  <a:lnTo>
                    <a:pt x="1068451" y="19050"/>
                  </a:lnTo>
                  <a:lnTo>
                    <a:pt x="1068451" y="9525"/>
                  </a:lnTo>
                  <a:lnTo>
                    <a:pt x="1068451" y="4318"/>
                  </a:lnTo>
                  <a:lnTo>
                    <a:pt x="1064133" y="0"/>
                  </a:lnTo>
                  <a:lnTo>
                    <a:pt x="811276" y="0"/>
                  </a:lnTo>
                  <a:lnTo>
                    <a:pt x="811276" y="19050"/>
                  </a:lnTo>
                  <a:lnTo>
                    <a:pt x="1049401" y="19050"/>
                  </a:lnTo>
                  <a:lnTo>
                    <a:pt x="1049401" y="1886356"/>
                  </a:lnTo>
                  <a:lnTo>
                    <a:pt x="1034211" y="1889429"/>
                  </a:lnTo>
                  <a:lnTo>
                    <a:pt x="1014031" y="1903031"/>
                  </a:lnTo>
                  <a:lnTo>
                    <a:pt x="1000417" y="1923224"/>
                  </a:lnTo>
                  <a:lnTo>
                    <a:pt x="995426" y="1947926"/>
                  </a:lnTo>
                  <a:lnTo>
                    <a:pt x="1000417" y="1972640"/>
                  </a:lnTo>
                  <a:lnTo>
                    <a:pt x="1014031" y="1992820"/>
                  </a:lnTo>
                  <a:lnTo>
                    <a:pt x="1034211" y="2006434"/>
                  </a:lnTo>
                  <a:lnTo>
                    <a:pt x="1058926" y="2011426"/>
                  </a:lnTo>
                  <a:lnTo>
                    <a:pt x="1083627" y="2006434"/>
                  </a:lnTo>
                  <a:lnTo>
                    <a:pt x="1103820" y="1992820"/>
                  </a:lnTo>
                  <a:lnTo>
                    <a:pt x="1117422" y="1972640"/>
                  </a:lnTo>
                  <a:lnTo>
                    <a:pt x="1122426" y="1947926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346" y="5610586"/>
              <a:ext cx="329740" cy="169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359" y="4518659"/>
              <a:ext cx="902208" cy="120243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53250" y="1762125"/>
            <a:ext cx="391160" cy="3821429"/>
            <a:chOff x="6953250" y="1762125"/>
            <a:chExt cx="391160" cy="3821429"/>
          </a:xfrm>
        </p:grpSpPr>
        <p:sp>
          <p:nvSpPr>
            <p:cNvPr id="12" name="object 12"/>
            <p:cNvSpPr/>
            <p:nvPr/>
          </p:nvSpPr>
          <p:spPr>
            <a:xfrm>
              <a:off x="6953250" y="1762125"/>
              <a:ext cx="287655" cy="2703830"/>
            </a:xfrm>
            <a:custGeom>
              <a:avLst/>
              <a:gdLst/>
              <a:ahLst/>
              <a:cxnLst/>
              <a:rect l="l" t="t" r="r" b="b"/>
              <a:pathLst>
                <a:path w="287654" h="2703829">
                  <a:moveTo>
                    <a:pt x="214249" y="2578373"/>
                  </a:moveTo>
                  <a:lnTo>
                    <a:pt x="199064" y="2581441"/>
                  </a:lnTo>
                  <a:lnTo>
                    <a:pt x="178879" y="2595054"/>
                  </a:lnTo>
                  <a:lnTo>
                    <a:pt x="165266" y="2615239"/>
                  </a:lnTo>
                  <a:lnTo>
                    <a:pt x="160274" y="2639949"/>
                  </a:lnTo>
                  <a:lnTo>
                    <a:pt x="165266" y="2664712"/>
                  </a:lnTo>
                  <a:lnTo>
                    <a:pt x="178879" y="2684891"/>
                  </a:lnTo>
                  <a:lnTo>
                    <a:pt x="199064" y="2698474"/>
                  </a:lnTo>
                  <a:lnTo>
                    <a:pt x="223774" y="2703449"/>
                  </a:lnTo>
                  <a:lnTo>
                    <a:pt x="248537" y="2698474"/>
                  </a:lnTo>
                  <a:lnTo>
                    <a:pt x="268716" y="2684891"/>
                  </a:lnTo>
                  <a:lnTo>
                    <a:pt x="282299" y="2664712"/>
                  </a:lnTo>
                  <a:lnTo>
                    <a:pt x="287274" y="2639949"/>
                  </a:lnTo>
                  <a:lnTo>
                    <a:pt x="214249" y="2639949"/>
                  </a:lnTo>
                  <a:lnTo>
                    <a:pt x="214249" y="2578373"/>
                  </a:lnTo>
                  <a:close/>
                </a:path>
                <a:path w="287654" h="2703829">
                  <a:moveTo>
                    <a:pt x="223774" y="2576449"/>
                  </a:moveTo>
                  <a:lnTo>
                    <a:pt x="214269" y="2578369"/>
                  </a:lnTo>
                  <a:lnTo>
                    <a:pt x="214249" y="2639949"/>
                  </a:lnTo>
                  <a:lnTo>
                    <a:pt x="233299" y="2639949"/>
                  </a:lnTo>
                  <a:lnTo>
                    <a:pt x="233299" y="2578369"/>
                  </a:lnTo>
                  <a:lnTo>
                    <a:pt x="223774" y="2576449"/>
                  </a:lnTo>
                  <a:close/>
                </a:path>
                <a:path w="287654" h="2703829">
                  <a:moveTo>
                    <a:pt x="233299" y="2578369"/>
                  </a:moveTo>
                  <a:lnTo>
                    <a:pt x="233299" y="2639949"/>
                  </a:lnTo>
                  <a:lnTo>
                    <a:pt x="287274" y="2639949"/>
                  </a:lnTo>
                  <a:lnTo>
                    <a:pt x="282299" y="2615239"/>
                  </a:lnTo>
                  <a:lnTo>
                    <a:pt x="268716" y="2595054"/>
                  </a:lnTo>
                  <a:lnTo>
                    <a:pt x="248537" y="2581441"/>
                  </a:lnTo>
                  <a:lnTo>
                    <a:pt x="233299" y="2578369"/>
                  </a:lnTo>
                  <a:close/>
                </a:path>
                <a:path w="287654" h="2703829">
                  <a:moveTo>
                    <a:pt x="214249" y="9525"/>
                  </a:moveTo>
                  <a:lnTo>
                    <a:pt x="214249" y="2578373"/>
                  </a:lnTo>
                  <a:lnTo>
                    <a:pt x="223774" y="2576449"/>
                  </a:lnTo>
                  <a:lnTo>
                    <a:pt x="233299" y="2576449"/>
                  </a:lnTo>
                  <a:lnTo>
                    <a:pt x="233299" y="19050"/>
                  </a:lnTo>
                  <a:lnTo>
                    <a:pt x="223774" y="19050"/>
                  </a:lnTo>
                  <a:lnTo>
                    <a:pt x="214249" y="9525"/>
                  </a:lnTo>
                  <a:close/>
                </a:path>
                <a:path w="287654" h="2703829">
                  <a:moveTo>
                    <a:pt x="233299" y="2576449"/>
                  </a:moveTo>
                  <a:lnTo>
                    <a:pt x="223774" y="2576449"/>
                  </a:lnTo>
                  <a:lnTo>
                    <a:pt x="233299" y="2578369"/>
                  </a:lnTo>
                  <a:lnTo>
                    <a:pt x="233299" y="2576449"/>
                  </a:lnTo>
                  <a:close/>
                </a:path>
                <a:path w="287654" h="2703829">
                  <a:moveTo>
                    <a:pt x="22910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4249" y="19050"/>
                  </a:lnTo>
                  <a:lnTo>
                    <a:pt x="214249" y="9525"/>
                  </a:lnTo>
                  <a:lnTo>
                    <a:pt x="233299" y="9525"/>
                  </a:lnTo>
                  <a:lnTo>
                    <a:pt x="233299" y="4317"/>
                  </a:lnTo>
                  <a:lnTo>
                    <a:pt x="229107" y="0"/>
                  </a:lnTo>
                  <a:close/>
                </a:path>
                <a:path w="287654" h="2703829">
                  <a:moveTo>
                    <a:pt x="233299" y="9525"/>
                  </a:moveTo>
                  <a:lnTo>
                    <a:pt x="214249" y="9525"/>
                  </a:lnTo>
                  <a:lnTo>
                    <a:pt x="223774" y="19050"/>
                  </a:lnTo>
                  <a:lnTo>
                    <a:pt x="233299" y="19050"/>
                  </a:lnTo>
                  <a:lnTo>
                    <a:pt x="233299" y="952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4751" y="4313237"/>
              <a:ext cx="314325" cy="1265555"/>
            </a:xfrm>
            <a:custGeom>
              <a:avLst/>
              <a:gdLst/>
              <a:ahLst/>
              <a:cxnLst/>
              <a:rect l="l" t="t" r="r" b="b"/>
              <a:pathLst>
                <a:path w="314325" h="1265554">
                  <a:moveTo>
                    <a:pt x="0" y="1265237"/>
                  </a:moveTo>
                  <a:lnTo>
                    <a:pt x="314325" y="1265237"/>
                  </a:lnTo>
                  <a:lnTo>
                    <a:pt x="314325" y="0"/>
                  </a:lnTo>
                  <a:lnTo>
                    <a:pt x="0" y="0"/>
                  </a:lnTo>
                  <a:lnTo>
                    <a:pt x="0" y="126523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812023" y="1225550"/>
            <a:ext cx="392430" cy="4086860"/>
            <a:chOff x="7812023" y="1225550"/>
            <a:chExt cx="392430" cy="4086860"/>
          </a:xfrm>
        </p:grpSpPr>
        <p:sp>
          <p:nvSpPr>
            <p:cNvPr id="15" name="object 15"/>
            <p:cNvSpPr/>
            <p:nvPr/>
          </p:nvSpPr>
          <p:spPr>
            <a:xfrm>
              <a:off x="7812023" y="1225550"/>
              <a:ext cx="311150" cy="3037205"/>
            </a:xfrm>
            <a:custGeom>
              <a:avLst/>
              <a:gdLst/>
              <a:ahLst/>
              <a:cxnLst/>
              <a:rect l="l" t="t" r="r" b="b"/>
              <a:pathLst>
                <a:path w="311150" h="3037204">
                  <a:moveTo>
                    <a:pt x="238125" y="2911748"/>
                  </a:moveTo>
                  <a:lnTo>
                    <a:pt x="222940" y="2914816"/>
                  </a:lnTo>
                  <a:lnTo>
                    <a:pt x="202755" y="2928429"/>
                  </a:lnTo>
                  <a:lnTo>
                    <a:pt x="189142" y="2948614"/>
                  </a:lnTo>
                  <a:lnTo>
                    <a:pt x="184150" y="2973324"/>
                  </a:lnTo>
                  <a:lnTo>
                    <a:pt x="189142" y="2998087"/>
                  </a:lnTo>
                  <a:lnTo>
                    <a:pt x="202755" y="3018266"/>
                  </a:lnTo>
                  <a:lnTo>
                    <a:pt x="222940" y="3031849"/>
                  </a:lnTo>
                  <a:lnTo>
                    <a:pt x="247650" y="3036824"/>
                  </a:lnTo>
                  <a:lnTo>
                    <a:pt x="272413" y="3031849"/>
                  </a:lnTo>
                  <a:lnTo>
                    <a:pt x="292592" y="3018266"/>
                  </a:lnTo>
                  <a:lnTo>
                    <a:pt x="306175" y="2998087"/>
                  </a:lnTo>
                  <a:lnTo>
                    <a:pt x="311150" y="2973324"/>
                  </a:lnTo>
                  <a:lnTo>
                    <a:pt x="238125" y="2973324"/>
                  </a:lnTo>
                  <a:lnTo>
                    <a:pt x="238125" y="2911748"/>
                  </a:lnTo>
                  <a:close/>
                </a:path>
                <a:path w="311150" h="3037204">
                  <a:moveTo>
                    <a:pt x="247650" y="2909824"/>
                  </a:moveTo>
                  <a:lnTo>
                    <a:pt x="238145" y="2911744"/>
                  </a:lnTo>
                  <a:lnTo>
                    <a:pt x="238125" y="2973324"/>
                  </a:lnTo>
                  <a:lnTo>
                    <a:pt x="257175" y="2973324"/>
                  </a:lnTo>
                  <a:lnTo>
                    <a:pt x="257175" y="2911744"/>
                  </a:lnTo>
                  <a:lnTo>
                    <a:pt x="247650" y="2909824"/>
                  </a:lnTo>
                  <a:close/>
                </a:path>
                <a:path w="311150" h="3037204">
                  <a:moveTo>
                    <a:pt x="257175" y="2911744"/>
                  </a:moveTo>
                  <a:lnTo>
                    <a:pt x="257175" y="2973324"/>
                  </a:lnTo>
                  <a:lnTo>
                    <a:pt x="311150" y="2973324"/>
                  </a:lnTo>
                  <a:lnTo>
                    <a:pt x="306175" y="2948614"/>
                  </a:lnTo>
                  <a:lnTo>
                    <a:pt x="292592" y="2928429"/>
                  </a:lnTo>
                  <a:lnTo>
                    <a:pt x="272413" y="2914816"/>
                  </a:lnTo>
                  <a:lnTo>
                    <a:pt x="257175" y="2911744"/>
                  </a:lnTo>
                  <a:close/>
                </a:path>
                <a:path w="311150" h="3037204">
                  <a:moveTo>
                    <a:pt x="238125" y="9525"/>
                  </a:moveTo>
                  <a:lnTo>
                    <a:pt x="238125" y="2911748"/>
                  </a:lnTo>
                  <a:lnTo>
                    <a:pt x="247650" y="2909824"/>
                  </a:lnTo>
                  <a:lnTo>
                    <a:pt x="257175" y="2909823"/>
                  </a:lnTo>
                  <a:lnTo>
                    <a:pt x="257175" y="19050"/>
                  </a:lnTo>
                  <a:lnTo>
                    <a:pt x="247650" y="19050"/>
                  </a:lnTo>
                  <a:lnTo>
                    <a:pt x="238125" y="9525"/>
                  </a:lnTo>
                  <a:close/>
                </a:path>
                <a:path w="311150" h="3037204">
                  <a:moveTo>
                    <a:pt x="257175" y="2909823"/>
                  </a:moveTo>
                  <a:lnTo>
                    <a:pt x="247650" y="2909824"/>
                  </a:lnTo>
                  <a:lnTo>
                    <a:pt x="257175" y="2911744"/>
                  </a:lnTo>
                  <a:lnTo>
                    <a:pt x="257175" y="2909823"/>
                  </a:lnTo>
                  <a:close/>
                </a:path>
                <a:path w="311150" h="3037204">
                  <a:moveTo>
                    <a:pt x="25298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38125" y="19050"/>
                  </a:lnTo>
                  <a:lnTo>
                    <a:pt x="238125" y="9525"/>
                  </a:lnTo>
                  <a:lnTo>
                    <a:pt x="257175" y="9525"/>
                  </a:lnTo>
                  <a:lnTo>
                    <a:pt x="257175" y="4317"/>
                  </a:lnTo>
                  <a:lnTo>
                    <a:pt x="252983" y="0"/>
                  </a:lnTo>
                  <a:close/>
                </a:path>
                <a:path w="311150" h="3037204">
                  <a:moveTo>
                    <a:pt x="257175" y="9525"/>
                  </a:moveTo>
                  <a:lnTo>
                    <a:pt x="238125" y="9525"/>
                  </a:lnTo>
                  <a:lnTo>
                    <a:pt x="247650" y="19050"/>
                  </a:lnTo>
                  <a:lnTo>
                    <a:pt x="257175" y="19050"/>
                  </a:lnTo>
                  <a:lnTo>
                    <a:pt x="257175" y="952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5175" y="4043426"/>
              <a:ext cx="314325" cy="1263650"/>
            </a:xfrm>
            <a:custGeom>
              <a:avLst/>
              <a:gdLst/>
              <a:ahLst/>
              <a:cxnLst/>
              <a:rect l="l" t="t" r="r" b="b"/>
              <a:pathLst>
                <a:path w="314325" h="1263650">
                  <a:moveTo>
                    <a:pt x="0" y="1263650"/>
                  </a:moveTo>
                  <a:lnTo>
                    <a:pt x="314325" y="1263650"/>
                  </a:lnTo>
                  <a:lnTo>
                    <a:pt x="314325" y="0"/>
                  </a:lnTo>
                  <a:lnTo>
                    <a:pt x="0" y="0"/>
                  </a:lnTo>
                  <a:lnTo>
                    <a:pt x="0" y="12636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11330" y="4789627"/>
            <a:ext cx="480059" cy="1030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1</a:t>
            </a:r>
            <a:r>
              <a:rPr sz="32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AF50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69100" y="4697931"/>
            <a:ext cx="224790" cy="46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5</a:t>
            </a:r>
            <a:r>
              <a:rPr sz="1400" b="1" spc="-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6600"/>
                </a:solidFill>
                <a:latin typeface="Arial"/>
                <a:cs typeface="Arial"/>
              </a:rPr>
              <a:t>лет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9708" y="4663895"/>
            <a:ext cx="224790" cy="563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10</a:t>
            </a:r>
            <a:r>
              <a:rPr sz="1400" b="1" spc="-25" dirty="0">
                <a:solidFill>
                  <a:srgbClr val="FF6600"/>
                </a:solidFill>
                <a:latin typeface="Arial"/>
                <a:cs typeface="Arial"/>
              </a:rPr>
              <a:t> лет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0260" y="4393706"/>
            <a:ext cx="224790" cy="563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15</a:t>
            </a:r>
            <a:r>
              <a:rPr sz="1400" b="1" spc="-25" dirty="0">
                <a:solidFill>
                  <a:srgbClr val="FF6600"/>
                </a:solidFill>
                <a:latin typeface="Arial"/>
                <a:cs typeface="Arial"/>
              </a:rPr>
              <a:t> лет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4762" y="6161087"/>
            <a:ext cx="9117330" cy="701675"/>
            <a:chOff x="-4762" y="6161087"/>
            <a:chExt cx="9117330" cy="701675"/>
          </a:xfrm>
        </p:grpSpPr>
        <p:sp>
          <p:nvSpPr>
            <p:cNvPr id="22" name="object 22"/>
            <p:cNvSpPr/>
            <p:nvPr/>
          </p:nvSpPr>
          <p:spPr>
            <a:xfrm>
              <a:off x="0" y="6165850"/>
              <a:ext cx="9107805" cy="692150"/>
            </a:xfrm>
            <a:custGeom>
              <a:avLst/>
              <a:gdLst/>
              <a:ahLst/>
              <a:cxnLst/>
              <a:rect l="l" t="t" r="r" b="b"/>
              <a:pathLst>
                <a:path w="9107805" h="692150">
                  <a:moveTo>
                    <a:pt x="9107487" y="692147"/>
                  </a:moveTo>
                  <a:lnTo>
                    <a:pt x="9107487" y="0"/>
                  </a:lnTo>
                  <a:lnTo>
                    <a:pt x="0" y="0"/>
                  </a:lnTo>
                  <a:lnTo>
                    <a:pt x="0" y="692147"/>
                  </a:lnTo>
                  <a:lnTo>
                    <a:pt x="9107487" y="692147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6165850"/>
              <a:ext cx="9107805" cy="692150"/>
            </a:xfrm>
            <a:custGeom>
              <a:avLst/>
              <a:gdLst/>
              <a:ahLst/>
              <a:cxnLst/>
              <a:rect l="l" t="t" r="r" b="b"/>
              <a:pathLst>
                <a:path w="9107805" h="692150">
                  <a:moveTo>
                    <a:pt x="9107487" y="692147"/>
                  </a:moveTo>
                  <a:lnTo>
                    <a:pt x="91074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2930" y="6220764"/>
            <a:ext cx="7858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of Smoking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cessation:</a:t>
            </a:r>
            <a:r>
              <a:rPr sz="12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12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Counsellors and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practioners.</a:t>
            </a:r>
            <a:r>
              <a:rPr sz="12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Andy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McEwen,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Hajek,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Hayden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McRobbie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West.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Press,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Blackwell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publishing.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1" y="116586"/>
            <a:ext cx="2418334" cy="17282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48299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9144000" y="0"/>
                </a:moveTo>
                <a:lnTo>
                  <a:pt x="0" y="0"/>
                </a:lnTo>
                <a:lnTo>
                  <a:pt x="0" y="692149"/>
                </a:lnTo>
                <a:lnTo>
                  <a:pt x="9144000" y="692149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06" y="6330797"/>
            <a:ext cx="715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Национальные рекомендации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«Кардиоваскулярная </a:t>
            </a:r>
            <a:r>
              <a:rPr sz="1800" dirty="0">
                <a:latin typeface="Calibri"/>
                <a:cs typeface="Calibri"/>
              </a:rPr>
              <a:t>профилактика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2017»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364" y="473546"/>
            <a:ext cx="3267727" cy="3697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6414" y="317119"/>
            <a:ext cx="7494270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Здоровое</a:t>
            </a:r>
            <a:r>
              <a:rPr sz="3200" spc="-40" dirty="0"/>
              <a:t> </a:t>
            </a:r>
            <a:r>
              <a:rPr sz="3200" spc="-10" dirty="0"/>
              <a:t>питание</a:t>
            </a:r>
            <a:endParaRPr sz="3200"/>
          </a:p>
          <a:p>
            <a:pPr marL="12700" marR="5080" algn="ctr">
              <a:lnSpc>
                <a:spcPct val="100000"/>
              </a:lnSpc>
              <a:spcBef>
                <a:spcPts val="75"/>
              </a:spcBef>
            </a:pPr>
            <a:r>
              <a:rPr sz="2000" spc="-10" dirty="0">
                <a:solidFill>
                  <a:srgbClr val="585858"/>
                </a:solidFill>
              </a:rPr>
              <a:t>рекомендуется</a:t>
            </a:r>
            <a:r>
              <a:rPr sz="2000" spc="-5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как</a:t>
            </a:r>
            <a:r>
              <a:rPr sz="2000" spc="-3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основа</a:t>
            </a:r>
            <a:r>
              <a:rPr sz="2000" spc="-5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и</a:t>
            </a:r>
            <a:r>
              <a:rPr sz="2000" spc="-1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важнейший</a:t>
            </a:r>
            <a:r>
              <a:rPr sz="2000" spc="-3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компонент</a:t>
            </a:r>
            <a:r>
              <a:rPr sz="2000" spc="-45" dirty="0">
                <a:solidFill>
                  <a:srgbClr val="585858"/>
                </a:solidFill>
              </a:rPr>
              <a:t> </a:t>
            </a:r>
            <a:r>
              <a:rPr sz="2000" spc="-10" dirty="0">
                <a:solidFill>
                  <a:srgbClr val="585858"/>
                </a:solidFill>
              </a:rPr>
              <a:t>профилактики сердечно-сосудистых</a:t>
            </a:r>
            <a:r>
              <a:rPr sz="2000" spc="-5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заболеваний</a:t>
            </a:r>
            <a:r>
              <a:rPr sz="2000" spc="-4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и</a:t>
            </a:r>
            <a:r>
              <a:rPr sz="2000" spc="-2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их</a:t>
            </a:r>
            <a:r>
              <a:rPr sz="2000" spc="-5" dirty="0">
                <a:solidFill>
                  <a:srgbClr val="585858"/>
                </a:solidFill>
              </a:rPr>
              <a:t> </a:t>
            </a:r>
            <a:r>
              <a:rPr sz="2000" spc="-10" dirty="0">
                <a:solidFill>
                  <a:srgbClr val="585858"/>
                </a:solidFill>
              </a:rPr>
              <a:t>осложнений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720" y="1628800"/>
            <a:ext cx="476250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759078"/>
            <a:ext cx="78568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 marR="4591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6600"/>
                </a:solidFill>
              </a:rPr>
              <a:t>Какая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самая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главная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рекомендация</a:t>
            </a:r>
            <a:r>
              <a:rPr sz="3200" spc="-50" dirty="0">
                <a:solidFill>
                  <a:srgbClr val="336600"/>
                </a:solidFill>
              </a:rPr>
              <a:t> </a:t>
            </a:r>
            <a:r>
              <a:rPr sz="3200" spc="-35" dirty="0">
                <a:solidFill>
                  <a:srgbClr val="336600"/>
                </a:solidFill>
              </a:rPr>
              <a:t>по </a:t>
            </a:r>
            <a:r>
              <a:rPr sz="3200" dirty="0">
                <a:solidFill>
                  <a:srgbClr val="336600"/>
                </a:solidFill>
              </a:rPr>
              <a:t>здоровому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питанию</a:t>
            </a:r>
            <a:r>
              <a:rPr sz="3200" spc="-5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способствует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dirty="0">
                <a:solidFill>
                  <a:srgbClr val="336600"/>
                </a:solidFill>
              </a:rPr>
              <a:t>профилактике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инфаркта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миокарда</a:t>
            </a:r>
            <a:r>
              <a:rPr sz="3200" spc="-9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</a:t>
            </a:r>
            <a:r>
              <a:rPr sz="3200" spc="-4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других </a:t>
            </a:r>
            <a:r>
              <a:rPr sz="3200" spc="-20" dirty="0">
                <a:solidFill>
                  <a:srgbClr val="336600"/>
                </a:solidFill>
              </a:rPr>
              <a:t>сердечно-</a:t>
            </a:r>
            <a:r>
              <a:rPr sz="3200" spc="-10" dirty="0">
                <a:solidFill>
                  <a:srgbClr val="336600"/>
                </a:solidFill>
              </a:rPr>
              <a:t>сосудистых</a:t>
            </a:r>
            <a:r>
              <a:rPr sz="3200" spc="-2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заболеваний?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7075" y="4877441"/>
            <a:ext cx="2745702" cy="19167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759078"/>
            <a:ext cx="78568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 marR="4591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6600"/>
                </a:solidFill>
              </a:rPr>
              <a:t>Какая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самая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главная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рекомендация</a:t>
            </a:r>
            <a:r>
              <a:rPr sz="3200" spc="-50" dirty="0">
                <a:solidFill>
                  <a:srgbClr val="336600"/>
                </a:solidFill>
              </a:rPr>
              <a:t> </a:t>
            </a:r>
            <a:r>
              <a:rPr sz="3200" spc="-35" dirty="0">
                <a:solidFill>
                  <a:srgbClr val="336600"/>
                </a:solidFill>
              </a:rPr>
              <a:t>по </a:t>
            </a:r>
            <a:r>
              <a:rPr sz="3200" dirty="0">
                <a:solidFill>
                  <a:srgbClr val="336600"/>
                </a:solidFill>
              </a:rPr>
              <a:t>здоровому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питанию</a:t>
            </a:r>
            <a:r>
              <a:rPr sz="3200" spc="-5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способствует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dirty="0">
                <a:solidFill>
                  <a:srgbClr val="336600"/>
                </a:solidFill>
              </a:rPr>
              <a:t>профилактике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инфаркта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миокарда</a:t>
            </a:r>
            <a:r>
              <a:rPr sz="3200" spc="-9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</a:t>
            </a:r>
            <a:r>
              <a:rPr sz="3200" spc="-4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других </a:t>
            </a:r>
            <a:r>
              <a:rPr sz="3200" spc="-20" dirty="0">
                <a:solidFill>
                  <a:srgbClr val="336600"/>
                </a:solidFill>
              </a:rPr>
              <a:t>сердечно-</a:t>
            </a:r>
            <a:r>
              <a:rPr sz="3200" spc="-10" dirty="0">
                <a:solidFill>
                  <a:srgbClr val="336600"/>
                </a:solidFill>
              </a:rPr>
              <a:t>сосудистых</a:t>
            </a:r>
            <a:r>
              <a:rPr sz="3200" spc="-2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заболеваний?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3564" y="3429000"/>
            <a:ext cx="8065134" cy="1384935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22860" rIns="0" bIns="0" rtlCol="0">
            <a:spAutoFit/>
          </a:bodyPr>
          <a:lstStyle/>
          <a:p>
            <a:pPr marL="101600" marR="95885" indent="455295">
              <a:lnSpc>
                <a:spcPct val="100000"/>
              </a:lnSpc>
              <a:spcBef>
                <a:spcPts val="180"/>
              </a:spcBef>
            </a:pPr>
            <a:r>
              <a:rPr sz="2800" b="1" spc="-20" dirty="0">
                <a:latin typeface="Calibri"/>
                <a:cs typeface="Calibri"/>
              </a:rPr>
              <a:t>Ежедневно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рекомендуется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употреблять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г </a:t>
            </a:r>
            <a:r>
              <a:rPr sz="2800" b="1" spc="-10" dirty="0">
                <a:latin typeface="Calibri"/>
                <a:cs typeface="Calibri"/>
              </a:rPr>
              <a:t>фруктов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(2–3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порции)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овощей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(2–3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порции)</a:t>
            </a:r>
            <a:endParaRPr sz="2800">
              <a:latin typeface="Calibri"/>
              <a:cs typeface="Calibri"/>
            </a:endParaRPr>
          </a:p>
          <a:p>
            <a:pPr marL="245554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Calibri"/>
                <a:cs typeface="Calibri"/>
              </a:rPr>
              <a:t>без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учета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картофеля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7075" y="4877441"/>
            <a:ext cx="2745702" cy="19167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630" y="1112837"/>
            <a:ext cx="858719" cy="10645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2914" y="2148078"/>
            <a:ext cx="880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яблоко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75888" y="2482595"/>
            <a:ext cx="2148840" cy="1504315"/>
            <a:chOff x="3675888" y="2482595"/>
            <a:chExt cx="2148840" cy="15043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5888" y="2482595"/>
              <a:ext cx="2148839" cy="15041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14750" y="2500248"/>
              <a:ext cx="2072005" cy="1429385"/>
            </a:xfrm>
            <a:custGeom>
              <a:avLst/>
              <a:gdLst/>
              <a:ahLst/>
              <a:cxnLst/>
              <a:rect l="l" t="t" r="r" b="b"/>
              <a:pathLst>
                <a:path w="2072004" h="1429385">
                  <a:moveTo>
                    <a:pt x="1035812" y="0"/>
                  </a:moveTo>
                  <a:lnTo>
                    <a:pt x="978985" y="1057"/>
                  </a:lnTo>
                  <a:lnTo>
                    <a:pt x="922958" y="4192"/>
                  </a:lnTo>
                  <a:lnTo>
                    <a:pt x="867811" y="9352"/>
                  </a:lnTo>
                  <a:lnTo>
                    <a:pt x="813622" y="16480"/>
                  </a:lnTo>
                  <a:lnTo>
                    <a:pt x="760471" y="25523"/>
                  </a:lnTo>
                  <a:lnTo>
                    <a:pt x="708436" y="36426"/>
                  </a:lnTo>
                  <a:lnTo>
                    <a:pt x="657597" y="49135"/>
                  </a:lnTo>
                  <a:lnTo>
                    <a:pt x="608032" y="63595"/>
                  </a:lnTo>
                  <a:lnTo>
                    <a:pt x="559821" y="79751"/>
                  </a:lnTo>
                  <a:lnTo>
                    <a:pt x="513042" y="97550"/>
                  </a:lnTo>
                  <a:lnTo>
                    <a:pt x="467775" y="116936"/>
                  </a:lnTo>
                  <a:lnTo>
                    <a:pt x="424098" y="137854"/>
                  </a:lnTo>
                  <a:lnTo>
                    <a:pt x="382091" y="160252"/>
                  </a:lnTo>
                  <a:lnTo>
                    <a:pt x="341833" y="184073"/>
                  </a:lnTo>
                  <a:lnTo>
                    <a:pt x="303402" y="209264"/>
                  </a:lnTo>
                  <a:lnTo>
                    <a:pt x="266879" y="235769"/>
                  </a:lnTo>
                  <a:lnTo>
                    <a:pt x="232340" y="263535"/>
                  </a:lnTo>
                  <a:lnTo>
                    <a:pt x="199867" y="292507"/>
                  </a:lnTo>
                  <a:lnTo>
                    <a:pt x="169537" y="322630"/>
                  </a:lnTo>
                  <a:lnTo>
                    <a:pt x="141430" y="353850"/>
                  </a:lnTo>
                  <a:lnTo>
                    <a:pt x="115625" y="386112"/>
                  </a:lnTo>
                  <a:lnTo>
                    <a:pt x="92201" y="419362"/>
                  </a:lnTo>
                  <a:lnTo>
                    <a:pt x="71237" y="453544"/>
                  </a:lnTo>
                  <a:lnTo>
                    <a:pt x="52811" y="488606"/>
                  </a:lnTo>
                  <a:lnTo>
                    <a:pt x="37004" y="524492"/>
                  </a:lnTo>
                  <a:lnTo>
                    <a:pt x="23893" y="561147"/>
                  </a:lnTo>
                  <a:lnTo>
                    <a:pt x="13558" y="598518"/>
                  </a:lnTo>
                  <a:lnTo>
                    <a:pt x="6078" y="636549"/>
                  </a:lnTo>
                  <a:lnTo>
                    <a:pt x="1532" y="675186"/>
                  </a:lnTo>
                  <a:lnTo>
                    <a:pt x="0" y="714375"/>
                  </a:lnTo>
                  <a:lnTo>
                    <a:pt x="1532" y="753575"/>
                  </a:lnTo>
                  <a:lnTo>
                    <a:pt x="6078" y="792224"/>
                  </a:lnTo>
                  <a:lnTo>
                    <a:pt x="13558" y="830266"/>
                  </a:lnTo>
                  <a:lnTo>
                    <a:pt x="23893" y="867646"/>
                  </a:lnTo>
                  <a:lnTo>
                    <a:pt x="37004" y="904311"/>
                  </a:lnTo>
                  <a:lnTo>
                    <a:pt x="52811" y="940205"/>
                  </a:lnTo>
                  <a:lnTo>
                    <a:pt x="71237" y="975274"/>
                  </a:lnTo>
                  <a:lnTo>
                    <a:pt x="92201" y="1009464"/>
                  </a:lnTo>
                  <a:lnTo>
                    <a:pt x="115625" y="1042721"/>
                  </a:lnTo>
                  <a:lnTo>
                    <a:pt x="141430" y="1074989"/>
                  </a:lnTo>
                  <a:lnTo>
                    <a:pt x="169537" y="1106214"/>
                  </a:lnTo>
                  <a:lnTo>
                    <a:pt x="199867" y="1136342"/>
                  </a:lnTo>
                  <a:lnTo>
                    <a:pt x="232340" y="1165318"/>
                  </a:lnTo>
                  <a:lnTo>
                    <a:pt x="266879" y="1193087"/>
                  </a:lnTo>
                  <a:lnTo>
                    <a:pt x="303402" y="1219596"/>
                  </a:lnTo>
                  <a:lnTo>
                    <a:pt x="341833" y="1244790"/>
                  </a:lnTo>
                  <a:lnTo>
                    <a:pt x="382091" y="1268614"/>
                  </a:lnTo>
                  <a:lnTo>
                    <a:pt x="424098" y="1291013"/>
                  </a:lnTo>
                  <a:lnTo>
                    <a:pt x="467775" y="1311934"/>
                  </a:lnTo>
                  <a:lnTo>
                    <a:pt x="513042" y="1331322"/>
                  </a:lnTo>
                  <a:lnTo>
                    <a:pt x="559821" y="1349121"/>
                  </a:lnTo>
                  <a:lnTo>
                    <a:pt x="608032" y="1365279"/>
                  </a:lnTo>
                  <a:lnTo>
                    <a:pt x="657597" y="1379739"/>
                  </a:lnTo>
                  <a:lnTo>
                    <a:pt x="708436" y="1392449"/>
                  </a:lnTo>
                  <a:lnTo>
                    <a:pt x="760471" y="1403352"/>
                  </a:lnTo>
                  <a:lnTo>
                    <a:pt x="813622" y="1412396"/>
                  </a:lnTo>
                  <a:lnTo>
                    <a:pt x="867811" y="1419524"/>
                  </a:lnTo>
                  <a:lnTo>
                    <a:pt x="922958" y="1424684"/>
                  </a:lnTo>
                  <a:lnTo>
                    <a:pt x="978985" y="1427819"/>
                  </a:lnTo>
                  <a:lnTo>
                    <a:pt x="1035812" y="1428877"/>
                  </a:lnTo>
                  <a:lnTo>
                    <a:pt x="1092651" y="1427819"/>
                  </a:lnTo>
                  <a:lnTo>
                    <a:pt x="1148689" y="1424684"/>
                  </a:lnTo>
                  <a:lnTo>
                    <a:pt x="1203847" y="1419524"/>
                  </a:lnTo>
                  <a:lnTo>
                    <a:pt x="1258045" y="1412396"/>
                  </a:lnTo>
                  <a:lnTo>
                    <a:pt x="1311206" y="1403352"/>
                  </a:lnTo>
                  <a:lnTo>
                    <a:pt x="1363249" y="1392449"/>
                  </a:lnTo>
                  <a:lnTo>
                    <a:pt x="1414096" y="1379739"/>
                  </a:lnTo>
                  <a:lnTo>
                    <a:pt x="1463668" y="1365279"/>
                  </a:lnTo>
                  <a:lnTo>
                    <a:pt x="1511886" y="1349121"/>
                  </a:lnTo>
                  <a:lnTo>
                    <a:pt x="1558671" y="1331322"/>
                  </a:lnTo>
                  <a:lnTo>
                    <a:pt x="1603943" y="1311934"/>
                  </a:lnTo>
                  <a:lnTo>
                    <a:pt x="1647624" y="1291013"/>
                  </a:lnTo>
                  <a:lnTo>
                    <a:pt x="1689636" y="1268614"/>
                  </a:lnTo>
                  <a:lnTo>
                    <a:pt x="1729898" y="1244790"/>
                  </a:lnTo>
                  <a:lnTo>
                    <a:pt x="1768332" y="1219596"/>
                  </a:lnTo>
                  <a:lnTo>
                    <a:pt x="1804858" y="1193087"/>
                  </a:lnTo>
                  <a:lnTo>
                    <a:pt x="1839399" y="1165318"/>
                  </a:lnTo>
                  <a:lnTo>
                    <a:pt x="1871875" y="1136342"/>
                  </a:lnTo>
                  <a:lnTo>
                    <a:pt x="1902206" y="1106214"/>
                  </a:lnTo>
                  <a:lnTo>
                    <a:pt x="1930315" y="1074989"/>
                  </a:lnTo>
                  <a:lnTo>
                    <a:pt x="1956121" y="1042721"/>
                  </a:lnTo>
                  <a:lnTo>
                    <a:pt x="1979546" y="1009464"/>
                  </a:lnTo>
                  <a:lnTo>
                    <a:pt x="2000512" y="975274"/>
                  </a:lnTo>
                  <a:lnTo>
                    <a:pt x="2018938" y="940205"/>
                  </a:lnTo>
                  <a:lnTo>
                    <a:pt x="2034746" y="904311"/>
                  </a:lnTo>
                  <a:lnTo>
                    <a:pt x="2047857" y="867646"/>
                  </a:lnTo>
                  <a:lnTo>
                    <a:pt x="2058192" y="830266"/>
                  </a:lnTo>
                  <a:lnTo>
                    <a:pt x="2065672" y="792224"/>
                  </a:lnTo>
                  <a:lnTo>
                    <a:pt x="2070218" y="753575"/>
                  </a:lnTo>
                  <a:lnTo>
                    <a:pt x="2071751" y="714375"/>
                  </a:lnTo>
                  <a:lnTo>
                    <a:pt x="2070218" y="675186"/>
                  </a:lnTo>
                  <a:lnTo>
                    <a:pt x="2065672" y="636549"/>
                  </a:lnTo>
                  <a:lnTo>
                    <a:pt x="2058192" y="598518"/>
                  </a:lnTo>
                  <a:lnTo>
                    <a:pt x="2047857" y="561147"/>
                  </a:lnTo>
                  <a:lnTo>
                    <a:pt x="2034746" y="524492"/>
                  </a:lnTo>
                  <a:lnTo>
                    <a:pt x="2018938" y="488606"/>
                  </a:lnTo>
                  <a:lnTo>
                    <a:pt x="2000512" y="453544"/>
                  </a:lnTo>
                  <a:lnTo>
                    <a:pt x="1979546" y="419362"/>
                  </a:lnTo>
                  <a:lnTo>
                    <a:pt x="1956121" y="386112"/>
                  </a:lnTo>
                  <a:lnTo>
                    <a:pt x="1930315" y="353850"/>
                  </a:lnTo>
                  <a:lnTo>
                    <a:pt x="1902206" y="322630"/>
                  </a:lnTo>
                  <a:lnTo>
                    <a:pt x="1871875" y="292507"/>
                  </a:lnTo>
                  <a:lnTo>
                    <a:pt x="1839399" y="263535"/>
                  </a:lnTo>
                  <a:lnTo>
                    <a:pt x="1804858" y="235769"/>
                  </a:lnTo>
                  <a:lnTo>
                    <a:pt x="1768332" y="209264"/>
                  </a:lnTo>
                  <a:lnTo>
                    <a:pt x="1729898" y="184073"/>
                  </a:lnTo>
                  <a:lnTo>
                    <a:pt x="1689636" y="160252"/>
                  </a:lnTo>
                  <a:lnTo>
                    <a:pt x="1647624" y="137854"/>
                  </a:lnTo>
                  <a:lnTo>
                    <a:pt x="1603943" y="116936"/>
                  </a:lnTo>
                  <a:lnTo>
                    <a:pt x="1558670" y="97550"/>
                  </a:lnTo>
                  <a:lnTo>
                    <a:pt x="1511886" y="79751"/>
                  </a:lnTo>
                  <a:lnTo>
                    <a:pt x="1463668" y="63595"/>
                  </a:lnTo>
                  <a:lnTo>
                    <a:pt x="1414096" y="49135"/>
                  </a:lnTo>
                  <a:lnTo>
                    <a:pt x="1363249" y="36426"/>
                  </a:lnTo>
                  <a:lnTo>
                    <a:pt x="1311206" y="25523"/>
                  </a:lnTo>
                  <a:lnTo>
                    <a:pt x="1258045" y="16480"/>
                  </a:lnTo>
                  <a:lnTo>
                    <a:pt x="1203847" y="9352"/>
                  </a:lnTo>
                  <a:lnTo>
                    <a:pt x="1148689" y="4192"/>
                  </a:lnTo>
                  <a:lnTo>
                    <a:pt x="1092651" y="1057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4750" y="2500248"/>
              <a:ext cx="2072005" cy="1429385"/>
            </a:xfrm>
            <a:custGeom>
              <a:avLst/>
              <a:gdLst/>
              <a:ahLst/>
              <a:cxnLst/>
              <a:rect l="l" t="t" r="r" b="b"/>
              <a:pathLst>
                <a:path w="2072004" h="1429385">
                  <a:moveTo>
                    <a:pt x="0" y="714375"/>
                  </a:moveTo>
                  <a:lnTo>
                    <a:pt x="1532" y="675186"/>
                  </a:lnTo>
                  <a:lnTo>
                    <a:pt x="6078" y="636549"/>
                  </a:lnTo>
                  <a:lnTo>
                    <a:pt x="13558" y="598518"/>
                  </a:lnTo>
                  <a:lnTo>
                    <a:pt x="23893" y="561147"/>
                  </a:lnTo>
                  <a:lnTo>
                    <a:pt x="37004" y="524492"/>
                  </a:lnTo>
                  <a:lnTo>
                    <a:pt x="52811" y="488606"/>
                  </a:lnTo>
                  <a:lnTo>
                    <a:pt x="71237" y="453544"/>
                  </a:lnTo>
                  <a:lnTo>
                    <a:pt x="92201" y="419362"/>
                  </a:lnTo>
                  <a:lnTo>
                    <a:pt x="115625" y="386112"/>
                  </a:lnTo>
                  <a:lnTo>
                    <a:pt x="141430" y="353850"/>
                  </a:lnTo>
                  <a:lnTo>
                    <a:pt x="169537" y="322630"/>
                  </a:lnTo>
                  <a:lnTo>
                    <a:pt x="199867" y="292507"/>
                  </a:lnTo>
                  <a:lnTo>
                    <a:pt x="232340" y="263535"/>
                  </a:lnTo>
                  <a:lnTo>
                    <a:pt x="266879" y="235769"/>
                  </a:lnTo>
                  <a:lnTo>
                    <a:pt x="303402" y="209264"/>
                  </a:lnTo>
                  <a:lnTo>
                    <a:pt x="341833" y="184073"/>
                  </a:lnTo>
                  <a:lnTo>
                    <a:pt x="382091" y="160252"/>
                  </a:lnTo>
                  <a:lnTo>
                    <a:pt x="424098" y="137854"/>
                  </a:lnTo>
                  <a:lnTo>
                    <a:pt x="467775" y="116936"/>
                  </a:lnTo>
                  <a:lnTo>
                    <a:pt x="513042" y="97550"/>
                  </a:lnTo>
                  <a:lnTo>
                    <a:pt x="559821" y="79751"/>
                  </a:lnTo>
                  <a:lnTo>
                    <a:pt x="608032" y="63595"/>
                  </a:lnTo>
                  <a:lnTo>
                    <a:pt x="657597" y="49135"/>
                  </a:lnTo>
                  <a:lnTo>
                    <a:pt x="708436" y="36426"/>
                  </a:lnTo>
                  <a:lnTo>
                    <a:pt x="760471" y="25523"/>
                  </a:lnTo>
                  <a:lnTo>
                    <a:pt x="813622" y="16480"/>
                  </a:lnTo>
                  <a:lnTo>
                    <a:pt x="867811" y="9352"/>
                  </a:lnTo>
                  <a:lnTo>
                    <a:pt x="922958" y="4192"/>
                  </a:lnTo>
                  <a:lnTo>
                    <a:pt x="978985" y="1057"/>
                  </a:lnTo>
                  <a:lnTo>
                    <a:pt x="1035812" y="0"/>
                  </a:lnTo>
                  <a:lnTo>
                    <a:pt x="1092651" y="1057"/>
                  </a:lnTo>
                  <a:lnTo>
                    <a:pt x="1148689" y="4192"/>
                  </a:lnTo>
                  <a:lnTo>
                    <a:pt x="1203847" y="9352"/>
                  </a:lnTo>
                  <a:lnTo>
                    <a:pt x="1258045" y="16480"/>
                  </a:lnTo>
                  <a:lnTo>
                    <a:pt x="1311206" y="25523"/>
                  </a:lnTo>
                  <a:lnTo>
                    <a:pt x="1363249" y="36426"/>
                  </a:lnTo>
                  <a:lnTo>
                    <a:pt x="1414096" y="49135"/>
                  </a:lnTo>
                  <a:lnTo>
                    <a:pt x="1463668" y="63595"/>
                  </a:lnTo>
                  <a:lnTo>
                    <a:pt x="1511886" y="79751"/>
                  </a:lnTo>
                  <a:lnTo>
                    <a:pt x="1558670" y="97550"/>
                  </a:lnTo>
                  <a:lnTo>
                    <a:pt x="1603943" y="116936"/>
                  </a:lnTo>
                  <a:lnTo>
                    <a:pt x="1647624" y="137854"/>
                  </a:lnTo>
                  <a:lnTo>
                    <a:pt x="1689636" y="160252"/>
                  </a:lnTo>
                  <a:lnTo>
                    <a:pt x="1729898" y="184073"/>
                  </a:lnTo>
                  <a:lnTo>
                    <a:pt x="1768332" y="209264"/>
                  </a:lnTo>
                  <a:lnTo>
                    <a:pt x="1804858" y="235769"/>
                  </a:lnTo>
                  <a:lnTo>
                    <a:pt x="1839399" y="263535"/>
                  </a:lnTo>
                  <a:lnTo>
                    <a:pt x="1871875" y="292507"/>
                  </a:lnTo>
                  <a:lnTo>
                    <a:pt x="1902206" y="322630"/>
                  </a:lnTo>
                  <a:lnTo>
                    <a:pt x="1930315" y="353850"/>
                  </a:lnTo>
                  <a:lnTo>
                    <a:pt x="1956121" y="386112"/>
                  </a:lnTo>
                  <a:lnTo>
                    <a:pt x="1979546" y="419362"/>
                  </a:lnTo>
                  <a:lnTo>
                    <a:pt x="2000512" y="453544"/>
                  </a:lnTo>
                  <a:lnTo>
                    <a:pt x="2018938" y="488606"/>
                  </a:lnTo>
                  <a:lnTo>
                    <a:pt x="2034746" y="524492"/>
                  </a:lnTo>
                  <a:lnTo>
                    <a:pt x="2047857" y="561147"/>
                  </a:lnTo>
                  <a:lnTo>
                    <a:pt x="2058192" y="598518"/>
                  </a:lnTo>
                  <a:lnTo>
                    <a:pt x="2065672" y="636549"/>
                  </a:lnTo>
                  <a:lnTo>
                    <a:pt x="2070218" y="675186"/>
                  </a:lnTo>
                  <a:lnTo>
                    <a:pt x="2071751" y="714375"/>
                  </a:lnTo>
                  <a:lnTo>
                    <a:pt x="2070218" y="753575"/>
                  </a:lnTo>
                  <a:lnTo>
                    <a:pt x="2065672" y="792224"/>
                  </a:lnTo>
                  <a:lnTo>
                    <a:pt x="2058192" y="830266"/>
                  </a:lnTo>
                  <a:lnTo>
                    <a:pt x="2047857" y="867646"/>
                  </a:lnTo>
                  <a:lnTo>
                    <a:pt x="2034746" y="904311"/>
                  </a:lnTo>
                  <a:lnTo>
                    <a:pt x="2018938" y="940205"/>
                  </a:lnTo>
                  <a:lnTo>
                    <a:pt x="2000512" y="975274"/>
                  </a:lnTo>
                  <a:lnTo>
                    <a:pt x="1979546" y="1009464"/>
                  </a:lnTo>
                  <a:lnTo>
                    <a:pt x="1956121" y="1042721"/>
                  </a:lnTo>
                  <a:lnTo>
                    <a:pt x="1930315" y="1074989"/>
                  </a:lnTo>
                  <a:lnTo>
                    <a:pt x="1902206" y="1106214"/>
                  </a:lnTo>
                  <a:lnTo>
                    <a:pt x="1871875" y="1136342"/>
                  </a:lnTo>
                  <a:lnTo>
                    <a:pt x="1839399" y="1165318"/>
                  </a:lnTo>
                  <a:lnTo>
                    <a:pt x="1804858" y="1193087"/>
                  </a:lnTo>
                  <a:lnTo>
                    <a:pt x="1768332" y="1219596"/>
                  </a:lnTo>
                  <a:lnTo>
                    <a:pt x="1729898" y="1244790"/>
                  </a:lnTo>
                  <a:lnTo>
                    <a:pt x="1689636" y="1268614"/>
                  </a:lnTo>
                  <a:lnTo>
                    <a:pt x="1647624" y="1291013"/>
                  </a:lnTo>
                  <a:lnTo>
                    <a:pt x="1603943" y="1311934"/>
                  </a:lnTo>
                  <a:lnTo>
                    <a:pt x="1558671" y="1331322"/>
                  </a:lnTo>
                  <a:lnTo>
                    <a:pt x="1511886" y="1349121"/>
                  </a:lnTo>
                  <a:lnTo>
                    <a:pt x="1463668" y="1365279"/>
                  </a:lnTo>
                  <a:lnTo>
                    <a:pt x="1414096" y="1379739"/>
                  </a:lnTo>
                  <a:lnTo>
                    <a:pt x="1363249" y="1392449"/>
                  </a:lnTo>
                  <a:lnTo>
                    <a:pt x="1311206" y="1403352"/>
                  </a:lnTo>
                  <a:lnTo>
                    <a:pt x="1258045" y="1412396"/>
                  </a:lnTo>
                  <a:lnTo>
                    <a:pt x="1203847" y="1419524"/>
                  </a:lnTo>
                  <a:lnTo>
                    <a:pt x="1148689" y="1424684"/>
                  </a:lnTo>
                  <a:lnTo>
                    <a:pt x="1092651" y="1427819"/>
                  </a:lnTo>
                  <a:lnTo>
                    <a:pt x="1035812" y="1428877"/>
                  </a:lnTo>
                  <a:lnTo>
                    <a:pt x="978985" y="1427819"/>
                  </a:lnTo>
                  <a:lnTo>
                    <a:pt x="922958" y="1424684"/>
                  </a:lnTo>
                  <a:lnTo>
                    <a:pt x="867811" y="1419524"/>
                  </a:lnTo>
                  <a:lnTo>
                    <a:pt x="813622" y="1412396"/>
                  </a:lnTo>
                  <a:lnTo>
                    <a:pt x="760471" y="1403352"/>
                  </a:lnTo>
                  <a:lnTo>
                    <a:pt x="708436" y="1392449"/>
                  </a:lnTo>
                  <a:lnTo>
                    <a:pt x="657597" y="1379739"/>
                  </a:lnTo>
                  <a:lnTo>
                    <a:pt x="608032" y="1365279"/>
                  </a:lnTo>
                  <a:lnTo>
                    <a:pt x="559821" y="1349121"/>
                  </a:lnTo>
                  <a:lnTo>
                    <a:pt x="513042" y="1331322"/>
                  </a:lnTo>
                  <a:lnTo>
                    <a:pt x="467775" y="1311934"/>
                  </a:lnTo>
                  <a:lnTo>
                    <a:pt x="424098" y="1291013"/>
                  </a:lnTo>
                  <a:lnTo>
                    <a:pt x="382091" y="1268614"/>
                  </a:lnTo>
                  <a:lnTo>
                    <a:pt x="341833" y="1244790"/>
                  </a:lnTo>
                  <a:lnTo>
                    <a:pt x="303402" y="1219596"/>
                  </a:lnTo>
                  <a:lnTo>
                    <a:pt x="266879" y="1193087"/>
                  </a:lnTo>
                  <a:lnTo>
                    <a:pt x="232340" y="1165318"/>
                  </a:lnTo>
                  <a:lnTo>
                    <a:pt x="199867" y="1136342"/>
                  </a:lnTo>
                  <a:lnTo>
                    <a:pt x="169537" y="1106214"/>
                  </a:lnTo>
                  <a:lnTo>
                    <a:pt x="141430" y="1074989"/>
                  </a:lnTo>
                  <a:lnTo>
                    <a:pt x="115625" y="1042721"/>
                  </a:lnTo>
                  <a:lnTo>
                    <a:pt x="92201" y="1009464"/>
                  </a:lnTo>
                  <a:lnTo>
                    <a:pt x="71237" y="975274"/>
                  </a:lnTo>
                  <a:lnTo>
                    <a:pt x="52811" y="940205"/>
                  </a:lnTo>
                  <a:lnTo>
                    <a:pt x="37004" y="904311"/>
                  </a:lnTo>
                  <a:lnTo>
                    <a:pt x="23893" y="867646"/>
                  </a:lnTo>
                  <a:lnTo>
                    <a:pt x="13558" y="830266"/>
                  </a:lnTo>
                  <a:lnTo>
                    <a:pt x="6078" y="792224"/>
                  </a:lnTo>
                  <a:lnTo>
                    <a:pt x="1532" y="753575"/>
                  </a:lnTo>
                  <a:lnTo>
                    <a:pt x="0" y="714375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51478" y="2722321"/>
            <a:ext cx="15995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1 </a:t>
            </a:r>
            <a:r>
              <a:rPr sz="3200" spc="-10" dirty="0">
                <a:latin typeface="Calibri"/>
                <a:cs typeface="Calibri"/>
              </a:rPr>
              <a:t>порция </a:t>
            </a:r>
            <a:r>
              <a:rPr sz="3200" spc="-20" dirty="0">
                <a:latin typeface="Calibri"/>
                <a:cs typeface="Calibri"/>
              </a:rPr>
              <a:t>это: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4002" y="1078518"/>
            <a:ext cx="1575434" cy="89201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50329" y="1965782"/>
            <a:ext cx="657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киви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35858" y="2588450"/>
            <a:ext cx="4366260" cy="2881630"/>
            <a:chOff x="2935858" y="2588450"/>
            <a:chExt cx="4366260" cy="28816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6664" y="2588450"/>
              <a:ext cx="965169" cy="8965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5293" y="3491826"/>
              <a:ext cx="1633943" cy="14395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858" y="4041266"/>
              <a:ext cx="2147062" cy="14287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24829" y="4552315"/>
            <a:ext cx="2099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150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(1/2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тарелки) свежеприготовленн</a:t>
            </a:r>
            <a:endParaRPr sz="1800">
              <a:latin typeface="Calibri"/>
              <a:cs typeface="Calibri"/>
            </a:endParaRPr>
          </a:p>
          <a:p>
            <a:pPr marL="289560" marR="140335" indent="1219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салата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dirty="0">
                <a:latin typeface="Calibri"/>
                <a:cs typeface="Calibri"/>
              </a:rPr>
              <a:t>тушеной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капусты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0" y="670166"/>
            <a:ext cx="1143012" cy="113793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366261" y="1826133"/>
            <a:ext cx="779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банан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87829" y="108330"/>
            <a:ext cx="5855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«5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порций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овощей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и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фруктов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в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день»</a:t>
            </a:r>
            <a:endParaRPr sz="2800"/>
          </a:p>
        </p:txBody>
      </p:sp>
      <p:grpSp>
        <p:nvGrpSpPr>
          <p:cNvPr id="19" name="object 19"/>
          <p:cNvGrpSpPr/>
          <p:nvPr/>
        </p:nvGrpSpPr>
        <p:grpSpPr>
          <a:xfrm>
            <a:off x="-4762" y="6148299"/>
            <a:ext cx="9153525" cy="715010"/>
            <a:chOff x="-4762" y="6148299"/>
            <a:chExt cx="9153525" cy="715010"/>
          </a:xfrm>
        </p:grpSpPr>
        <p:sp>
          <p:nvSpPr>
            <p:cNvPr id="20" name="object 20"/>
            <p:cNvSpPr/>
            <p:nvPr/>
          </p:nvSpPr>
          <p:spPr>
            <a:xfrm>
              <a:off x="0" y="6840449"/>
              <a:ext cx="9144000" cy="17780"/>
            </a:xfrm>
            <a:custGeom>
              <a:avLst/>
              <a:gdLst/>
              <a:ahLst/>
              <a:cxnLst/>
              <a:rect l="l" t="t" r="r" b="b"/>
              <a:pathLst>
                <a:path w="9144000" h="17779">
                  <a:moveTo>
                    <a:pt x="0" y="17550"/>
                  </a:moveTo>
                  <a:lnTo>
                    <a:pt x="9144000" y="175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14829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2149"/>
                  </a:lnTo>
                  <a:lnTo>
                    <a:pt x="9144000" y="69214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54139" y="3387979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апельсин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4553" y="3053969"/>
            <a:ext cx="1285874" cy="136969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31519" y="4303903"/>
            <a:ext cx="1229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1/4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стакана сухофруктов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1006" y="6330797"/>
            <a:ext cx="715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Национальные рекомендации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«Кардиоваскулярная </a:t>
            </a:r>
            <a:r>
              <a:rPr sz="1800" dirty="0">
                <a:latin typeface="Calibri"/>
                <a:cs typeface="Calibri"/>
              </a:rPr>
              <a:t>профилактика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2017»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26873"/>
            <a:ext cx="54737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946525" algn="l"/>
              </a:tabLst>
            </a:pPr>
            <a:r>
              <a:rPr sz="2800" dirty="0">
                <a:solidFill>
                  <a:srgbClr val="336600"/>
                </a:solidFill>
              </a:rPr>
              <a:t>Как</a:t>
            </a:r>
            <a:r>
              <a:rPr sz="2800" spc="-7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часто</a:t>
            </a:r>
            <a:r>
              <a:rPr sz="2800" spc="-90" dirty="0">
                <a:solidFill>
                  <a:srgbClr val="336600"/>
                </a:solidFill>
              </a:rPr>
              <a:t> </a:t>
            </a:r>
            <a:r>
              <a:rPr sz="2800" spc="-20" dirty="0">
                <a:solidFill>
                  <a:srgbClr val="336600"/>
                </a:solidFill>
              </a:rPr>
              <a:t>следует</a:t>
            </a:r>
            <a:r>
              <a:rPr sz="2800" spc="-8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есть</a:t>
            </a:r>
            <a:r>
              <a:rPr sz="2800" spc="-8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рыбу,</a:t>
            </a:r>
            <a:r>
              <a:rPr sz="2800" spc="-9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чтобы </a:t>
            </a:r>
            <a:r>
              <a:rPr sz="2800" dirty="0">
                <a:solidFill>
                  <a:srgbClr val="336600"/>
                </a:solidFill>
              </a:rPr>
              <a:t>свести</a:t>
            </a:r>
            <a:r>
              <a:rPr sz="2800" spc="-6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к</a:t>
            </a:r>
            <a:r>
              <a:rPr sz="2800" spc="-7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минимуму</a:t>
            </a:r>
            <a:r>
              <a:rPr sz="2800" spc="-3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риск</a:t>
            </a:r>
            <a:r>
              <a:rPr sz="2800" spc="-8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сердечно- </a:t>
            </a:r>
            <a:r>
              <a:rPr sz="2800" spc="-20" dirty="0">
                <a:solidFill>
                  <a:srgbClr val="336600"/>
                </a:solidFill>
              </a:rPr>
              <a:t>сосудистых</a:t>
            </a:r>
            <a:r>
              <a:rPr sz="2800" spc="-7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осложнений</a:t>
            </a:r>
            <a:r>
              <a:rPr sz="2800" dirty="0">
                <a:solidFill>
                  <a:srgbClr val="336600"/>
                </a:solidFill>
              </a:rPr>
              <a:t>	</a:t>
            </a:r>
            <a:r>
              <a:rPr sz="2800" spc="-10" dirty="0">
                <a:solidFill>
                  <a:srgbClr val="336600"/>
                </a:solidFill>
              </a:rPr>
              <a:t>согласно последним</a:t>
            </a:r>
            <a:r>
              <a:rPr sz="2800" spc="-10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рекомендациям?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9292" y="2089530"/>
            <a:ext cx="7944484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Calibri"/>
                <a:cs typeface="Calibri"/>
              </a:rPr>
              <a:t>1-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приемов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рыба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должна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Calibri"/>
                <a:cs typeface="Calibri"/>
              </a:rPr>
              <a:t>3-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приемов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рыба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должна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053423"/>
            <a:ext cx="9153525" cy="2784475"/>
            <a:chOff x="-4762" y="4053423"/>
            <a:chExt cx="9153525" cy="2784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9553" y="4053423"/>
              <a:ext cx="3159779" cy="20124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86276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29">
                  <a:moveTo>
                    <a:pt x="0" y="646328"/>
                  </a:moveTo>
                  <a:lnTo>
                    <a:pt x="9144000" y="64632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62" y="6237313"/>
            <a:ext cx="9134475" cy="59055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5"/>
              </a:lnSpc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Zheng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Huang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X,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Fish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CHD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seventeen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studies.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Nutr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2012;15: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725–737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092850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26873"/>
            <a:ext cx="54737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946525" algn="l"/>
              </a:tabLst>
            </a:pPr>
            <a:r>
              <a:rPr sz="2800" dirty="0">
                <a:solidFill>
                  <a:srgbClr val="336600"/>
                </a:solidFill>
              </a:rPr>
              <a:t>Как</a:t>
            </a:r>
            <a:r>
              <a:rPr sz="2800" spc="-7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часто</a:t>
            </a:r>
            <a:r>
              <a:rPr sz="2800" spc="-90" dirty="0">
                <a:solidFill>
                  <a:srgbClr val="336600"/>
                </a:solidFill>
              </a:rPr>
              <a:t> </a:t>
            </a:r>
            <a:r>
              <a:rPr sz="2800" spc="-20" dirty="0">
                <a:solidFill>
                  <a:srgbClr val="336600"/>
                </a:solidFill>
              </a:rPr>
              <a:t>следует</a:t>
            </a:r>
            <a:r>
              <a:rPr sz="2800" spc="-8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есть</a:t>
            </a:r>
            <a:r>
              <a:rPr sz="2800" spc="-8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рыбу,</a:t>
            </a:r>
            <a:r>
              <a:rPr sz="2800" spc="-9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чтобы </a:t>
            </a:r>
            <a:r>
              <a:rPr sz="2800" dirty="0">
                <a:solidFill>
                  <a:srgbClr val="336600"/>
                </a:solidFill>
              </a:rPr>
              <a:t>свести</a:t>
            </a:r>
            <a:r>
              <a:rPr sz="2800" spc="-6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к</a:t>
            </a:r>
            <a:r>
              <a:rPr sz="2800" spc="-7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минимуму</a:t>
            </a:r>
            <a:r>
              <a:rPr sz="2800" spc="-3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риск</a:t>
            </a:r>
            <a:r>
              <a:rPr sz="2800" spc="-8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сердечно- </a:t>
            </a:r>
            <a:r>
              <a:rPr sz="2800" spc="-20" dirty="0">
                <a:solidFill>
                  <a:srgbClr val="336600"/>
                </a:solidFill>
              </a:rPr>
              <a:t>сосудистых</a:t>
            </a:r>
            <a:r>
              <a:rPr sz="2800" spc="-7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осложнений</a:t>
            </a:r>
            <a:r>
              <a:rPr sz="2800" dirty="0">
                <a:solidFill>
                  <a:srgbClr val="336600"/>
                </a:solidFill>
              </a:rPr>
              <a:t>	</a:t>
            </a:r>
            <a:r>
              <a:rPr sz="2800" spc="-10" dirty="0">
                <a:solidFill>
                  <a:srgbClr val="336600"/>
                </a:solidFill>
              </a:rPr>
              <a:t>согласно последним</a:t>
            </a:r>
            <a:r>
              <a:rPr sz="2800" spc="-10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рекомендациям?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74049" y="2010155"/>
            <a:ext cx="8228965" cy="1216660"/>
            <a:chOff x="574049" y="2010155"/>
            <a:chExt cx="8228965" cy="1216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049" y="2231571"/>
              <a:ext cx="260077" cy="256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907" y="2010155"/>
              <a:ext cx="649224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39" y="2010155"/>
              <a:ext cx="577596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943" y="2010155"/>
              <a:ext cx="7726680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907" y="2436875"/>
              <a:ext cx="2502408" cy="789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9292" y="2089530"/>
            <a:ext cx="7944484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раза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неделю,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из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приемов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рыба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должна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быть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Calibri"/>
                <a:cs typeface="Calibri"/>
              </a:rPr>
              <a:t>3-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приемов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рыба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должна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2982" y="217480"/>
            <a:ext cx="2590400" cy="111641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-4762" y="4053423"/>
            <a:ext cx="9153525" cy="2784475"/>
            <a:chOff x="-4762" y="4053423"/>
            <a:chExt cx="9153525" cy="278447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9553" y="4053423"/>
              <a:ext cx="3159779" cy="20124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186276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29">
                  <a:moveTo>
                    <a:pt x="0" y="646328"/>
                  </a:moveTo>
                  <a:lnTo>
                    <a:pt x="9144000" y="64632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62" y="6237313"/>
            <a:ext cx="9134475" cy="59055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5"/>
              </a:lnSpc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Zheng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Huang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X,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Fish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CHD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seventeen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studies.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Nutr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2012;15: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725–737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092850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89" y="2565019"/>
            <a:ext cx="2619629" cy="27942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441452"/>
            <a:ext cx="82588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8910" algn="l"/>
              </a:tabLst>
            </a:pPr>
            <a:r>
              <a:rPr sz="2400" dirty="0">
                <a:solidFill>
                  <a:srgbClr val="C00000"/>
                </a:solidFill>
              </a:rPr>
              <a:t>Инфаркт </a:t>
            </a:r>
            <a:r>
              <a:rPr sz="2400" spc="-10" dirty="0">
                <a:solidFill>
                  <a:srgbClr val="C00000"/>
                </a:solidFill>
              </a:rPr>
              <a:t>миокарда</a:t>
            </a:r>
            <a:r>
              <a:rPr sz="2400" dirty="0">
                <a:solidFill>
                  <a:srgbClr val="C00000"/>
                </a:solidFill>
              </a:rPr>
              <a:t>	</a:t>
            </a:r>
            <a:r>
              <a:rPr sz="2400" dirty="0">
                <a:solidFill>
                  <a:srgbClr val="205868"/>
                </a:solidFill>
              </a:rPr>
              <a:t>–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это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гибель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участка</a:t>
            </a:r>
            <a:r>
              <a:rPr sz="2400" spc="-5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сердечной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мышцы</a:t>
            </a:r>
            <a:endParaRPr sz="2400"/>
          </a:p>
          <a:p>
            <a:pPr marL="12700" marR="5080">
              <a:lnSpc>
                <a:spcPct val="100000"/>
              </a:lnSpc>
              <a:tabLst>
                <a:tab pos="6270625" algn="l"/>
              </a:tabLst>
            </a:pPr>
            <a:r>
              <a:rPr sz="2400" dirty="0">
                <a:solidFill>
                  <a:srgbClr val="205868"/>
                </a:solidFill>
              </a:rPr>
              <a:t>(миокарда)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из-</a:t>
            </a:r>
            <a:r>
              <a:rPr sz="2400" dirty="0">
                <a:solidFill>
                  <a:srgbClr val="205868"/>
                </a:solidFill>
              </a:rPr>
              <a:t>за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внезапного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нарушения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его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кровоснабжения </a:t>
            </a:r>
            <a:r>
              <a:rPr sz="2400" dirty="0">
                <a:solidFill>
                  <a:srgbClr val="205868"/>
                </a:solidFill>
              </a:rPr>
              <a:t>и</a:t>
            </a:r>
            <a:r>
              <a:rPr sz="2400" spc="-5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развивающегося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результате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кислородного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голодания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75233" y="2509215"/>
            <a:ext cx="5279390" cy="32010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28320" algn="just">
              <a:lnSpc>
                <a:spcPct val="100800"/>
              </a:lnSpc>
              <a:spcBef>
                <a:spcPts val="85"/>
              </a:spcBef>
              <a:buClr>
                <a:srgbClr val="C00000"/>
              </a:buClr>
              <a:buSzPct val="111111"/>
              <a:buFont typeface="Wingdings"/>
              <a:buChar char=""/>
              <a:tabLst>
                <a:tab pos="215900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данным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Всемирной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организации здравоохранения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инфаркт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миокарда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ежегодно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убивает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более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миллионов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человек</a:t>
            </a:r>
            <a:endParaRPr sz="1800" dirty="0">
              <a:latin typeface="Calibri"/>
              <a:cs typeface="Calibri"/>
            </a:endParaRPr>
          </a:p>
          <a:p>
            <a:pPr marL="196850" indent="-184785" algn="just">
              <a:lnSpc>
                <a:spcPts val="215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"/>
              <a:tabLst>
                <a:tab pos="197485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Наиболее</a:t>
            </a:r>
            <a:r>
              <a:rPr sz="18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часто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инфаркт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миокарда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развивается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ts val="2150"/>
              </a:lnSpc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из-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за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закупорки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одной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артерий</a:t>
            </a:r>
            <a:r>
              <a:rPr sz="18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сердца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кровяным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сгустком-тромбом</a:t>
            </a:r>
            <a:endParaRPr sz="1800" dirty="0">
              <a:latin typeface="Calibri"/>
              <a:cs typeface="Calibri"/>
            </a:endParaRPr>
          </a:p>
          <a:p>
            <a:pPr marL="12700" marR="322580" algn="just">
              <a:lnSpc>
                <a:spcPct val="99400"/>
              </a:lnSpc>
              <a:spcBef>
                <a:spcPts val="635"/>
              </a:spcBef>
              <a:buClr>
                <a:srgbClr val="C00000"/>
              </a:buClr>
              <a:buFont typeface="Wingdings"/>
              <a:buChar char=""/>
              <a:tabLst>
                <a:tab pos="197485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основе</a:t>
            </a:r>
            <a:r>
              <a:rPr sz="18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инфаркта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миокарда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чаще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всего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лежит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атеросклероз</a:t>
            </a:r>
            <a:r>
              <a:rPr sz="18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образование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стенках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артерий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наростов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800" b="1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бляшек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откладывающихся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там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жироподобных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веществ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(липидов),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соединительной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ткани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солей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кальция.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70" y="6339027"/>
            <a:ext cx="547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Сердечно-сосудистые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заболевания.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Информационный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бюллетень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ВОЗ. </a:t>
            </a:r>
            <a:r>
              <a:rPr sz="1200" b="1" spc="-10" dirty="0">
                <a:latin typeface="Calibri"/>
                <a:cs typeface="Calibri"/>
                <a:hlinkClick r:id="rId3"/>
              </a:rPr>
              <a:t>http://www.who.int/en/news-room/fact-sheets/detail/cardiovascular-diseases-(cvds</a:t>
            </a:r>
            <a:r>
              <a:rPr sz="1200" spc="-10" dirty="0">
                <a:latin typeface="Calibri"/>
                <a:cs typeface="Calibri"/>
                <a:hlinkClick r:id="rId3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3615" y="1786383"/>
            <a:ext cx="8034020" cy="71120"/>
            <a:chOff x="583615" y="1786383"/>
            <a:chExt cx="8034020" cy="71120"/>
          </a:xfrm>
        </p:grpSpPr>
        <p:sp>
          <p:nvSpPr>
            <p:cNvPr id="7" name="object 7"/>
            <p:cNvSpPr/>
            <p:nvPr/>
          </p:nvSpPr>
          <p:spPr>
            <a:xfrm>
              <a:off x="596315" y="179908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315" y="179908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892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4F6128"/>
                </a:solidFill>
              </a:rPr>
              <a:t>Какое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количество</a:t>
            </a:r>
            <a:r>
              <a:rPr sz="2400" spc="-7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зерновых</a:t>
            </a:r>
            <a:r>
              <a:rPr sz="2400" spc="-4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продуктов</a:t>
            </a:r>
            <a:r>
              <a:rPr sz="2400" spc="-4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следует</a:t>
            </a:r>
            <a:r>
              <a:rPr sz="2400" spc="-60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есть,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чтобы </a:t>
            </a:r>
            <a:r>
              <a:rPr sz="2400" dirty="0">
                <a:solidFill>
                  <a:srgbClr val="4F6128"/>
                </a:solidFill>
              </a:rPr>
              <a:t>свести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минимуму</a:t>
            </a:r>
            <a:r>
              <a:rPr sz="2400" spc="-5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риск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сердечно-</a:t>
            </a:r>
            <a:r>
              <a:rPr sz="2400" dirty="0">
                <a:solidFill>
                  <a:srgbClr val="4F6128"/>
                </a:solidFill>
              </a:rPr>
              <a:t>сосудистых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осложнений?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1714322"/>
            <a:ext cx="7511415" cy="332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200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хлеба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день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(желательно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черного,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ржаного,</a:t>
            </a:r>
            <a:endParaRPr sz="2400">
              <a:latin typeface="Calibri"/>
              <a:cs typeface="Calibri"/>
            </a:endParaRPr>
          </a:p>
          <a:p>
            <a:pPr marL="469265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цельнозернового,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отрубного)</a:t>
            </a:r>
            <a:endParaRPr sz="2400">
              <a:latin typeface="Calibri"/>
              <a:cs typeface="Calibri"/>
            </a:endParaRPr>
          </a:p>
          <a:p>
            <a:pPr marL="469265" marR="1052195" indent="-457200" algn="just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40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различных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круп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(примерно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одна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порция </a:t>
            </a:r>
            <a:r>
              <a:rPr sz="2400" b="1" dirty="0">
                <a:latin typeface="Calibri"/>
                <a:cs typeface="Calibri"/>
              </a:rPr>
              <a:t>овсяной,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гречневой,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пшеничной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каши)</a:t>
            </a:r>
            <a:endParaRPr sz="2400">
              <a:latin typeface="Calibri"/>
              <a:cs typeface="Calibri"/>
            </a:endParaRPr>
          </a:p>
          <a:p>
            <a:pPr marL="469265" marR="26670" indent="-457200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Половину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хлеба,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каш,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макарон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следует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потреблять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 </a:t>
            </a:r>
            <a:r>
              <a:rPr sz="2400" b="1" dirty="0">
                <a:latin typeface="Calibri"/>
                <a:cs typeface="Calibri"/>
              </a:rPr>
              <a:t>виде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цельных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цельнозерновых,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очищенных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и </a:t>
            </a:r>
            <a:r>
              <a:rPr sz="2400" b="1" dirty="0">
                <a:latin typeface="Calibri"/>
                <a:cs typeface="Calibri"/>
              </a:rPr>
              <a:t>рафинированных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продуктов,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которые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более</a:t>
            </a:r>
            <a:endParaRPr sz="2400">
              <a:latin typeface="Calibri"/>
              <a:cs typeface="Calibri"/>
            </a:endParaRPr>
          </a:p>
          <a:p>
            <a:pPr marL="469265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калорийны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имеют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высокий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гликемический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индекс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AutoNum type="arabicPeriod" startAt="4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Все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вышеперечисленное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6010401"/>
            <a:ext cx="9153525" cy="840740"/>
            <a:chOff x="-4762" y="6010401"/>
            <a:chExt cx="9153525" cy="840740"/>
          </a:xfrm>
        </p:grpSpPr>
        <p:sp>
          <p:nvSpPr>
            <p:cNvPr id="5" name="object 5"/>
            <p:cNvSpPr/>
            <p:nvPr/>
          </p:nvSpPr>
          <p:spPr>
            <a:xfrm>
              <a:off x="0" y="6015164"/>
              <a:ext cx="9144000" cy="831215"/>
            </a:xfrm>
            <a:custGeom>
              <a:avLst/>
              <a:gdLst/>
              <a:ahLst/>
              <a:cxnLst/>
              <a:rect l="l" t="t" r="r" b="b"/>
              <a:pathLst>
                <a:path w="9144000" h="831215">
                  <a:moveTo>
                    <a:pt x="9144000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9144000" y="830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15164"/>
              <a:ext cx="9144000" cy="831215"/>
            </a:xfrm>
            <a:custGeom>
              <a:avLst/>
              <a:gdLst/>
              <a:ahLst/>
              <a:cxnLst/>
              <a:rect l="l" t="t" r="r" b="b"/>
              <a:pathLst>
                <a:path w="9144000" h="831215">
                  <a:moveTo>
                    <a:pt x="0" y="830999"/>
                  </a:moveTo>
                  <a:lnTo>
                    <a:pt x="9144000" y="830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62" y="6106579"/>
            <a:ext cx="9134475" cy="73533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831975" marR="483234" indent="-1343025">
              <a:lnSpc>
                <a:spcPct val="100000"/>
              </a:lnSpc>
              <a:spcBef>
                <a:spcPts val="5"/>
              </a:spcBef>
            </a:pP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Тутельян</a:t>
            </a:r>
            <a:r>
              <a:rPr sz="16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ВА,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Вялков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АИ,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Разумов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соавт.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Научные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здорового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питания;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2010;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М.;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Издательский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дом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«Панорама»;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816с. ISBN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978-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5-86472-224-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962116"/>
            <a:ext cx="9116060" cy="144780"/>
          </a:xfrm>
          <a:custGeom>
            <a:avLst/>
            <a:gdLst/>
            <a:ahLst/>
            <a:cxnLst/>
            <a:rect l="l" t="t" r="r" b="b"/>
            <a:pathLst>
              <a:path w="9116060" h="144779">
                <a:moveTo>
                  <a:pt x="9115889" y="0"/>
                </a:moveTo>
                <a:lnTo>
                  <a:pt x="0" y="0"/>
                </a:lnTo>
                <a:lnTo>
                  <a:pt x="0" y="144462"/>
                </a:lnTo>
                <a:lnTo>
                  <a:pt x="9115889" y="144462"/>
                </a:lnTo>
                <a:lnTo>
                  <a:pt x="9115889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892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4F6128"/>
                </a:solidFill>
              </a:rPr>
              <a:t>Какое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количество</a:t>
            </a:r>
            <a:r>
              <a:rPr sz="2400" spc="-7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зерновых</a:t>
            </a:r>
            <a:r>
              <a:rPr sz="2400" spc="-4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продуктов</a:t>
            </a:r>
            <a:r>
              <a:rPr sz="2400" spc="-4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следует</a:t>
            </a:r>
            <a:r>
              <a:rPr sz="2400" spc="-60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есть,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чтобы </a:t>
            </a:r>
            <a:r>
              <a:rPr sz="2400" dirty="0">
                <a:solidFill>
                  <a:srgbClr val="4F6128"/>
                </a:solidFill>
              </a:rPr>
              <a:t>свести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минимуму</a:t>
            </a:r>
            <a:r>
              <a:rPr sz="2400" spc="-5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риск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сердечно-</a:t>
            </a:r>
            <a:r>
              <a:rPr sz="2400" dirty="0">
                <a:solidFill>
                  <a:srgbClr val="4F6128"/>
                </a:solidFill>
              </a:rPr>
              <a:t>сосудистых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осложнений?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0200" y="1501520"/>
            <a:ext cx="6927850" cy="277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90678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Calibri"/>
                <a:cs typeface="Calibri"/>
              </a:rPr>
              <a:t>200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хлеба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день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(желательно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черного,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ржаного, цельнозернового,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отрубного)</a:t>
            </a:r>
            <a:endParaRPr sz="2000">
              <a:latin typeface="Calibri"/>
              <a:cs typeface="Calibri"/>
            </a:endParaRPr>
          </a:p>
          <a:p>
            <a:pPr marL="469900" marR="429895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Calibri"/>
                <a:cs typeface="Calibri"/>
              </a:rPr>
              <a:t>40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различных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круп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(примерно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одна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порция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овсяной, </a:t>
            </a:r>
            <a:r>
              <a:rPr sz="2000" b="1" dirty="0">
                <a:latin typeface="Calibri"/>
                <a:cs typeface="Calibri"/>
              </a:rPr>
              <a:t>гречневой,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пшеничной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каши)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Calibri"/>
                <a:cs typeface="Calibri"/>
              </a:rPr>
              <a:t>Половину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хлеба,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каш,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макарон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следует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потреблять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виде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цельных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цельнозерновых,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очищенных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рафинированных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продуктов,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которые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более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калорийны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 </a:t>
            </a:r>
            <a:r>
              <a:rPr sz="2000" b="1" dirty="0">
                <a:latin typeface="Calibri"/>
                <a:cs typeface="Calibri"/>
              </a:rPr>
              <a:t>имеют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высокий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гликемический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индекс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5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Все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вышеперечисленное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4140" y="4402061"/>
            <a:ext cx="3317998" cy="14300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093938"/>
            <a:ext cx="9144000" cy="764540"/>
          </a:xfrm>
          <a:custGeom>
            <a:avLst/>
            <a:gdLst/>
            <a:ahLst/>
            <a:cxnLst/>
            <a:rect l="l" t="t" r="r" b="b"/>
            <a:pathLst>
              <a:path w="9144000" h="764540">
                <a:moveTo>
                  <a:pt x="9144000" y="764058"/>
                </a:moveTo>
                <a:lnTo>
                  <a:pt x="9144000" y="0"/>
                </a:lnTo>
                <a:lnTo>
                  <a:pt x="0" y="0"/>
                </a:lnTo>
                <a:lnTo>
                  <a:pt x="0" y="7640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2" y="6165748"/>
            <a:ext cx="9134475" cy="6927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5"/>
              </a:lnSpc>
            </a:pP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Тутельян</a:t>
            </a:r>
            <a:r>
              <a:rPr sz="16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ВА,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Вялков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АИ,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Разумов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соавт.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Научные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здорового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питания;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2010;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М.;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Издательский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дом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«Панорама»;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816с. ISBN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978-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5-86472-224-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021285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5328030"/>
            <a:ext cx="5172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  <a:hlinkClick r:id="rId3"/>
              </a:rPr>
              <a:t>http://www.cardioprevent.ru/downloads/c5m3i1917/%D0%9D%D0%B0%D1%86%D0%B8%D0%BE%D0%BD%D0%B0%D0%B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B%D1%8C%D0%BD%D1%8B%D0%B5%20%D1%80%D0%B5%D0%BA%D0%BE%D0%BC%D0%B5%D0%BD%D0%B4%D0%B0%D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1%86%D0%B8%D0%B8%20_%20%D0%9A%D0%B0%D1%80%D0%B4%D0%B8%D0%BE%D0%B2%D0%B0%D1%81%D0%BA%D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1%83%D0%BB%D1%8F%D1%80%D0%BD%D0%B0%D1%8F%20%D0%BF%D1%80%D0%BE%D1%84%D0%B8%D0%BB%D0%B0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%D0%BA%D1%82%D0%B8%D0%BA%D0%B0%202017.pdf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1" y="4646421"/>
            <a:ext cx="5028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386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 Национальные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 профилактика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9692" y="1268730"/>
            <a:ext cx="1930997" cy="151218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2800" dirty="0">
                <a:solidFill>
                  <a:srgbClr val="336600"/>
                </a:solidFill>
              </a:rPr>
              <a:t>Какое</a:t>
            </a:r>
            <a:r>
              <a:rPr sz="2800" spc="-85" dirty="0">
                <a:solidFill>
                  <a:srgbClr val="336600"/>
                </a:solidFill>
              </a:rPr>
              <a:t> </a:t>
            </a:r>
            <a:r>
              <a:rPr sz="2800" spc="-20" dirty="0">
                <a:solidFill>
                  <a:srgbClr val="336600"/>
                </a:solidFill>
              </a:rPr>
              <a:t>количество</a:t>
            </a:r>
            <a:r>
              <a:rPr sz="2800" spc="-100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орехов</a:t>
            </a:r>
            <a:r>
              <a:rPr sz="2800" spc="-95" dirty="0">
                <a:solidFill>
                  <a:srgbClr val="336600"/>
                </a:solidFill>
              </a:rPr>
              <a:t> </a:t>
            </a:r>
            <a:r>
              <a:rPr sz="2800" spc="-20" dirty="0">
                <a:solidFill>
                  <a:srgbClr val="336600"/>
                </a:solidFill>
              </a:rPr>
              <a:t>следует</a:t>
            </a:r>
            <a:r>
              <a:rPr sz="2800" spc="-9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есть,</a:t>
            </a:r>
            <a:r>
              <a:rPr sz="2800" spc="-100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чтобы</a:t>
            </a:r>
            <a:r>
              <a:rPr sz="2800" spc="-110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свести</a:t>
            </a:r>
            <a:r>
              <a:rPr sz="2800" spc="-95" dirty="0">
                <a:solidFill>
                  <a:srgbClr val="336600"/>
                </a:solidFill>
              </a:rPr>
              <a:t> </a:t>
            </a:r>
            <a:r>
              <a:rPr sz="2800" spc="-50" dirty="0">
                <a:solidFill>
                  <a:srgbClr val="336600"/>
                </a:solidFill>
              </a:rPr>
              <a:t>к </a:t>
            </a:r>
            <a:r>
              <a:rPr sz="2800" spc="-10" dirty="0">
                <a:solidFill>
                  <a:srgbClr val="336600"/>
                </a:solidFill>
              </a:rPr>
              <a:t>минимуму</a:t>
            </a:r>
            <a:r>
              <a:rPr sz="2800" spc="-6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риск</a:t>
            </a:r>
            <a:r>
              <a:rPr sz="2800" spc="-85" dirty="0">
                <a:solidFill>
                  <a:srgbClr val="336600"/>
                </a:solidFill>
              </a:rPr>
              <a:t> </a:t>
            </a:r>
            <a:r>
              <a:rPr sz="2800" spc="-30" dirty="0">
                <a:solidFill>
                  <a:srgbClr val="336600"/>
                </a:solidFill>
              </a:rPr>
              <a:t>сердечно-</a:t>
            </a:r>
            <a:r>
              <a:rPr sz="2800" spc="-10" dirty="0">
                <a:solidFill>
                  <a:srgbClr val="336600"/>
                </a:solidFill>
              </a:rPr>
              <a:t>сосудистых</a:t>
            </a:r>
            <a:r>
              <a:rPr sz="2800" spc="-8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осложнений согласно</a:t>
            </a:r>
            <a:r>
              <a:rPr sz="2800" spc="-135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последним</a:t>
            </a:r>
            <a:r>
              <a:rPr sz="2800" spc="-12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рекомендациям?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0200" y="2179447"/>
            <a:ext cx="7557770" cy="173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spc="-25" dirty="0">
                <a:latin typeface="Calibri"/>
                <a:cs typeface="Calibri"/>
              </a:rPr>
              <a:t>30-</a:t>
            </a:r>
            <a:r>
              <a:rPr sz="2800" b="1" dirty="0">
                <a:latin typeface="Calibri"/>
                <a:cs typeface="Calibri"/>
              </a:rPr>
              <a:t>40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день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любых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несоленых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орехов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dirty="0">
                <a:latin typeface="Calibri"/>
                <a:cs typeface="Calibri"/>
              </a:rPr>
              <a:t>50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день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грецких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орехов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dirty="0">
                <a:latin typeface="Calibri"/>
                <a:cs typeface="Calibri"/>
              </a:rPr>
              <a:t>100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день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соленого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арахиса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dirty="0">
                <a:latin typeface="Calibri"/>
                <a:cs typeface="Calibri"/>
              </a:rPr>
              <a:t>20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любых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орехов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8909" y="3929888"/>
            <a:ext cx="2397378" cy="14065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093938"/>
            <a:ext cx="9144000" cy="764540"/>
          </a:xfrm>
          <a:custGeom>
            <a:avLst/>
            <a:gdLst/>
            <a:ahLst/>
            <a:cxnLst/>
            <a:rect l="l" t="t" r="r" b="b"/>
            <a:pathLst>
              <a:path w="9144000" h="764540">
                <a:moveTo>
                  <a:pt x="9144000" y="764058"/>
                </a:moveTo>
                <a:lnTo>
                  <a:pt x="9144000" y="0"/>
                </a:lnTo>
                <a:lnTo>
                  <a:pt x="0" y="0"/>
                </a:lnTo>
                <a:lnTo>
                  <a:pt x="0" y="7640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2" y="6098701"/>
            <a:ext cx="9134475" cy="75946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367665" marR="363855" algn="ctr">
              <a:lnSpc>
                <a:spcPct val="100000"/>
              </a:lnSpc>
              <a:spcBef>
                <a:spcPts val="21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Luo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Zhang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Ding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Shan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M,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FB,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Liu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Nut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diabetes, cardiovascular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disease,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all-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Nutr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2014;100:256–269.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962116"/>
            <a:ext cx="9116060" cy="144780"/>
          </a:xfrm>
          <a:custGeom>
            <a:avLst/>
            <a:gdLst/>
            <a:ahLst/>
            <a:cxnLst/>
            <a:rect l="l" t="t" r="r" b="b"/>
            <a:pathLst>
              <a:path w="9116060" h="144779">
                <a:moveTo>
                  <a:pt x="9115889" y="0"/>
                </a:moveTo>
                <a:lnTo>
                  <a:pt x="0" y="0"/>
                </a:lnTo>
                <a:lnTo>
                  <a:pt x="0" y="144462"/>
                </a:lnTo>
                <a:lnTo>
                  <a:pt x="9115889" y="144462"/>
                </a:lnTo>
                <a:lnTo>
                  <a:pt x="9115889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2800" dirty="0">
                <a:solidFill>
                  <a:srgbClr val="336600"/>
                </a:solidFill>
              </a:rPr>
              <a:t>Какое</a:t>
            </a:r>
            <a:r>
              <a:rPr sz="2800" spc="-85" dirty="0">
                <a:solidFill>
                  <a:srgbClr val="336600"/>
                </a:solidFill>
              </a:rPr>
              <a:t> </a:t>
            </a:r>
            <a:r>
              <a:rPr sz="2800" spc="-20" dirty="0">
                <a:solidFill>
                  <a:srgbClr val="336600"/>
                </a:solidFill>
              </a:rPr>
              <a:t>количество</a:t>
            </a:r>
            <a:r>
              <a:rPr sz="2800" spc="-100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орехов</a:t>
            </a:r>
            <a:r>
              <a:rPr sz="2800" spc="-95" dirty="0">
                <a:solidFill>
                  <a:srgbClr val="336600"/>
                </a:solidFill>
              </a:rPr>
              <a:t> </a:t>
            </a:r>
            <a:r>
              <a:rPr sz="2800" spc="-20" dirty="0">
                <a:solidFill>
                  <a:srgbClr val="336600"/>
                </a:solidFill>
              </a:rPr>
              <a:t>следует</a:t>
            </a:r>
            <a:r>
              <a:rPr sz="2800" spc="-9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есть,</a:t>
            </a:r>
            <a:r>
              <a:rPr sz="2800" spc="-100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чтобы</a:t>
            </a:r>
            <a:r>
              <a:rPr sz="2800" spc="-110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свести</a:t>
            </a:r>
            <a:r>
              <a:rPr sz="2800" spc="-95" dirty="0">
                <a:solidFill>
                  <a:srgbClr val="336600"/>
                </a:solidFill>
              </a:rPr>
              <a:t> </a:t>
            </a:r>
            <a:r>
              <a:rPr sz="2800" spc="-50" dirty="0">
                <a:solidFill>
                  <a:srgbClr val="336600"/>
                </a:solidFill>
              </a:rPr>
              <a:t>к </a:t>
            </a:r>
            <a:r>
              <a:rPr sz="2800" spc="-10" dirty="0">
                <a:solidFill>
                  <a:srgbClr val="336600"/>
                </a:solidFill>
              </a:rPr>
              <a:t>минимуму</a:t>
            </a:r>
            <a:r>
              <a:rPr sz="2800" spc="-65" dirty="0">
                <a:solidFill>
                  <a:srgbClr val="336600"/>
                </a:solidFill>
              </a:rPr>
              <a:t> </a:t>
            </a:r>
            <a:r>
              <a:rPr sz="2800" dirty="0">
                <a:solidFill>
                  <a:srgbClr val="336600"/>
                </a:solidFill>
              </a:rPr>
              <a:t>риск</a:t>
            </a:r>
            <a:r>
              <a:rPr sz="2800" spc="-85" dirty="0">
                <a:solidFill>
                  <a:srgbClr val="336600"/>
                </a:solidFill>
              </a:rPr>
              <a:t> </a:t>
            </a:r>
            <a:r>
              <a:rPr sz="2800" spc="-30" dirty="0">
                <a:solidFill>
                  <a:srgbClr val="336600"/>
                </a:solidFill>
              </a:rPr>
              <a:t>сердечно-</a:t>
            </a:r>
            <a:r>
              <a:rPr sz="2800" spc="-10" dirty="0">
                <a:solidFill>
                  <a:srgbClr val="336600"/>
                </a:solidFill>
              </a:rPr>
              <a:t>сосудистых</a:t>
            </a:r>
            <a:r>
              <a:rPr sz="2800" spc="-8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осложнений согласно</a:t>
            </a:r>
            <a:r>
              <a:rPr sz="2800" spc="-135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последним</a:t>
            </a:r>
            <a:r>
              <a:rPr sz="2800" spc="-120" dirty="0">
                <a:solidFill>
                  <a:srgbClr val="336600"/>
                </a:solidFill>
              </a:rPr>
              <a:t> </a:t>
            </a:r>
            <a:r>
              <a:rPr sz="2800" spc="-10" dirty="0">
                <a:solidFill>
                  <a:srgbClr val="336600"/>
                </a:solidFill>
              </a:rPr>
              <a:t>рекомендациям?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743" y="2244851"/>
            <a:ext cx="219974" cy="2240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0768" y="2054351"/>
            <a:ext cx="6262370" cy="680085"/>
            <a:chOff x="810768" y="2054351"/>
            <a:chExt cx="6262370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2241384"/>
              <a:ext cx="315467" cy="228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447" y="2054351"/>
              <a:ext cx="498347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2" y="2054351"/>
              <a:ext cx="606247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0200" y="2121534"/>
            <a:ext cx="654050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30-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грамм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день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любых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несоленых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орехов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Calibri"/>
                <a:cs typeface="Calibri"/>
              </a:rPr>
              <a:t>50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грамм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день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грецких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орехов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Calibri"/>
                <a:cs typeface="Calibri"/>
              </a:rPr>
              <a:t>100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грамм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день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соленого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арахиса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Calibri"/>
                <a:cs typeface="Calibri"/>
              </a:rPr>
              <a:t>20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грамм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любых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орехов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 неделю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6707" y="2654045"/>
            <a:ext cx="3215893" cy="14065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4140" y="4402061"/>
            <a:ext cx="3317998" cy="143000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6093938"/>
            <a:ext cx="9144000" cy="764540"/>
          </a:xfrm>
          <a:custGeom>
            <a:avLst/>
            <a:gdLst/>
            <a:ahLst/>
            <a:cxnLst/>
            <a:rect l="l" t="t" r="r" b="b"/>
            <a:pathLst>
              <a:path w="9144000" h="764540">
                <a:moveTo>
                  <a:pt x="9144000" y="764058"/>
                </a:moveTo>
                <a:lnTo>
                  <a:pt x="9144000" y="0"/>
                </a:lnTo>
                <a:lnTo>
                  <a:pt x="0" y="0"/>
                </a:lnTo>
                <a:lnTo>
                  <a:pt x="0" y="7640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2" y="6165748"/>
            <a:ext cx="9134475" cy="6927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ts val="1655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Luo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Zhang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Ding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Shan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M,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FB,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Liu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Nut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diabetes,</a:t>
            </a:r>
            <a:endParaRPr sz="1600">
              <a:latin typeface="Calibri"/>
              <a:cs typeface="Calibri"/>
            </a:endParaRPr>
          </a:p>
          <a:p>
            <a:pPr marL="3769360" marR="384175" indent="-3379470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cardiovascular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disease,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all-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Nutr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2014;100:256–269.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021285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5328030"/>
            <a:ext cx="5172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  <a:hlinkClick r:id="rId8"/>
              </a:rPr>
              <a:t>http://www.cardioprevent.ru/downloads/c5m3i1917/%D0%9D%D0%B0%D1%86%D0%B8%D0%BE%D0%BD%D0%B0%D0%B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B%D1%8C%D0%BD%D1%8B%D0%B5%20%D1%80%D0%B5%D0%BA%D0%BE%D0%BC%D0%B5%D0%BD%D0%B4%D0%B0%D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1%86%D0%B8%D0%B8%20_%20%D0%9A%D0%B0%D1%80%D0%B4%D0%B8%D0%BE%D0%B2%D0%B0%D1%81%D0%BA%D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1%83%D0%BB%D1%8F%D1%80%D0%BD%D0%B0%D1%8F%20%D0%BF%D1%80%D0%BE%D1%84%D0%B8%D0%BB%D0%B0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%D0%BA%D1%82%D0%B8%D0%BA%D0%B0%202017.pdf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31" y="4646421"/>
            <a:ext cx="5028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386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 Национальные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 профилактика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475" y="894715"/>
            <a:ext cx="7658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05868"/>
                </a:solidFill>
              </a:rPr>
              <a:t>Чрезмерное</a:t>
            </a:r>
            <a:r>
              <a:rPr spc="-8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потребление</a:t>
            </a:r>
            <a:r>
              <a:rPr spc="-7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алкоголя </a:t>
            </a:r>
            <a:r>
              <a:rPr dirty="0">
                <a:solidFill>
                  <a:srgbClr val="205868"/>
                </a:solidFill>
              </a:rPr>
              <a:t>увеличивает</a:t>
            </a:r>
            <a:r>
              <a:rPr spc="-3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риск</a:t>
            </a:r>
            <a:r>
              <a:rPr spc="-3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инфаркта</a:t>
            </a:r>
            <a:r>
              <a:rPr spc="-75" dirty="0">
                <a:solidFill>
                  <a:srgbClr val="205868"/>
                </a:solidFill>
              </a:rPr>
              <a:t> </a:t>
            </a:r>
            <a:r>
              <a:rPr spc="-25" dirty="0">
                <a:solidFill>
                  <a:srgbClr val="205868"/>
                </a:solidFill>
              </a:rPr>
              <a:t>миокарда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7582" y="3356990"/>
            <a:ext cx="7705090" cy="181610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22860" rIns="0" bIns="0" rtlCol="0">
            <a:spAutoFit/>
          </a:bodyPr>
          <a:lstStyle/>
          <a:p>
            <a:pPr marL="153670" marR="147320" algn="ctr">
              <a:lnSpc>
                <a:spcPct val="100000"/>
              </a:lnSpc>
              <a:spcBef>
                <a:spcPts val="180"/>
              </a:spcBef>
              <a:tabLst>
                <a:tab pos="6136640" algn="l"/>
              </a:tabLst>
            </a:pPr>
            <a:r>
              <a:rPr sz="2800" b="1" dirty="0">
                <a:latin typeface="Calibri"/>
                <a:cs typeface="Calibri"/>
              </a:rPr>
              <a:t>Разовое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потребление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алкогольных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напитков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не </a:t>
            </a:r>
            <a:r>
              <a:rPr sz="2800" b="1" spc="-10" dirty="0">
                <a:latin typeface="Calibri"/>
                <a:cs typeface="Calibri"/>
              </a:rPr>
              <a:t>должно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превышать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стандартную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дозу</a:t>
            </a:r>
            <a:r>
              <a:rPr sz="2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сутки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женщин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или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стандартных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дозы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	в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сутки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мужчин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3783" y="2276855"/>
            <a:ext cx="3672840" cy="1008380"/>
          </a:xfrm>
          <a:custGeom>
            <a:avLst/>
            <a:gdLst/>
            <a:ahLst/>
            <a:cxnLst/>
            <a:rect l="l" t="t" r="r" b="b"/>
            <a:pathLst>
              <a:path w="3672840" h="1008379">
                <a:moveTo>
                  <a:pt x="2754376" y="0"/>
                </a:moveTo>
                <a:lnTo>
                  <a:pt x="918082" y="0"/>
                </a:lnTo>
                <a:lnTo>
                  <a:pt x="918082" y="504063"/>
                </a:lnTo>
                <a:lnTo>
                  <a:pt x="0" y="504063"/>
                </a:lnTo>
                <a:lnTo>
                  <a:pt x="1836166" y="1008126"/>
                </a:lnTo>
                <a:lnTo>
                  <a:pt x="3672459" y="504063"/>
                </a:lnTo>
                <a:lnTo>
                  <a:pt x="2754376" y="504063"/>
                </a:lnTo>
                <a:lnTo>
                  <a:pt x="2754376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3861053"/>
            <a:ext cx="8209280" cy="1872614"/>
          </a:xfrm>
          <a:custGeom>
            <a:avLst/>
            <a:gdLst/>
            <a:ahLst/>
            <a:cxnLst/>
            <a:rect l="l" t="t" r="r" b="b"/>
            <a:pathLst>
              <a:path w="8209280" h="1872614">
                <a:moveTo>
                  <a:pt x="0" y="312039"/>
                </a:moveTo>
                <a:lnTo>
                  <a:pt x="3383" y="265927"/>
                </a:lnTo>
                <a:lnTo>
                  <a:pt x="13212" y="221916"/>
                </a:lnTo>
                <a:lnTo>
                  <a:pt x="29003" y="180489"/>
                </a:lnTo>
                <a:lnTo>
                  <a:pt x="50273" y="142128"/>
                </a:lnTo>
                <a:lnTo>
                  <a:pt x="76540" y="107316"/>
                </a:lnTo>
                <a:lnTo>
                  <a:pt x="107321" y="76536"/>
                </a:lnTo>
                <a:lnTo>
                  <a:pt x="142134" y="50270"/>
                </a:lnTo>
                <a:lnTo>
                  <a:pt x="180494" y="29000"/>
                </a:lnTo>
                <a:lnTo>
                  <a:pt x="221920" y="13211"/>
                </a:lnTo>
                <a:lnTo>
                  <a:pt x="265929" y="3383"/>
                </a:lnTo>
                <a:lnTo>
                  <a:pt x="312039" y="0"/>
                </a:lnTo>
                <a:lnTo>
                  <a:pt x="7896936" y="0"/>
                </a:lnTo>
                <a:lnTo>
                  <a:pt x="7943019" y="3383"/>
                </a:lnTo>
                <a:lnTo>
                  <a:pt x="7987012" y="13211"/>
                </a:lnTo>
                <a:lnTo>
                  <a:pt x="8028431" y="29000"/>
                </a:lnTo>
                <a:lnTo>
                  <a:pt x="8066790" y="50270"/>
                </a:lnTo>
                <a:lnTo>
                  <a:pt x="8101607" y="76536"/>
                </a:lnTo>
                <a:lnTo>
                  <a:pt x="8132395" y="107316"/>
                </a:lnTo>
                <a:lnTo>
                  <a:pt x="8158672" y="142128"/>
                </a:lnTo>
                <a:lnTo>
                  <a:pt x="8179953" y="180489"/>
                </a:lnTo>
                <a:lnTo>
                  <a:pt x="8195753" y="221916"/>
                </a:lnTo>
                <a:lnTo>
                  <a:pt x="8205589" y="265927"/>
                </a:lnTo>
                <a:lnTo>
                  <a:pt x="8208975" y="312039"/>
                </a:lnTo>
                <a:lnTo>
                  <a:pt x="8208975" y="1560195"/>
                </a:lnTo>
                <a:lnTo>
                  <a:pt x="8205589" y="1606297"/>
                </a:lnTo>
                <a:lnTo>
                  <a:pt x="8195753" y="1650300"/>
                </a:lnTo>
                <a:lnTo>
                  <a:pt x="8179953" y="1691721"/>
                </a:lnTo>
                <a:lnTo>
                  <a:pt x="8158672" y="1730077"/>
                </a:lnTo>
                <a:lnTo>
                  <a:pt x="8132395" y="1764885"/>
                </a:lnTo>
                <a:lnTo>
                  <a:pt x="8101607" y="1795663"/>
                </a:lnTo>
                <a:lnTo>
                  <a:pt x="8066790" y="1821927"/>
                </a:lnTo>
                <a:lnTo>
                  <a:pt x="8028431" y="1843195"/>
                </a:lnTo>
                <a:lnTo>
                  <a:pt x="7987012" y="1858985"/>
                </a:lnTo>
                <a:lnTo>
                  <a:pt x="7943019" y="1868812"/>
                </a:lnTo>
                <a:lnTo>
                  <a:pt x="7896936" y="1872195"/>
                </a:lnTo>
                <a:lnTo>
                  <a:pt x="312039" y="1872195"/>
                </a:lnTo>
                <a:lnTo>
                  <a:pt x="265929" y="1868812"/>
                </a:lnTo>
                <a:lnTo>
                  <a:pt x="221920" y="1858985"/>
                </a:lnTo>
                <a:lnTo>
                  <a:pt x="180494" y="1843195"/>
                </a:lnTo>
                <a:lnTo>
                  <a:pt x="142134" y="1821927"/>
                </a:lnTo>
                <a:lnTo>
                  <a:pt x="107321" y="1795663"/>
                </a:lnTo>
                <a:lnTo>
                  <a:pt x="76540" y="1764885"/>
                </a:lnTo>
                <a:lnTo>
                  <a:pt x="50273" y="1730077"/>
                </a:lnTo>
                <a:lnTo>
                  <a:pt x="29003" y="1691721"/>
                </a:lnTo>
                <a:lnTo>
                  <a:pt x="13212" y="1650300"/>
                </a:lnTo>
                <a:lnTo>
                  <a:pt x="3383" y="1606297"/>
                </a:lnTo>
                <a:lnTo>
                  <a:pt x="0" y="1560195"/>
                </a:lnTo>
                <a:lnTo>
                  <a:pt x="0" y="312039"/>
                </a:lnTo>
                <a:close/>
              </a:path>
            </a:pathLst>
          </a:custGeom>
          <a:ln w="25400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933" y="3951858"/>
            <a:ext cx="76911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принимаете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решение включить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меню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алкогольные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напитки,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их </a:t>
            </a:r>
            <a:r>
              <a:rPr sz="1800" dirty="0">
                <a:latin typeface="Calibri"/>
                <a:cs typeface="Calibri"/>
              </a:rPr>
              <a:t>потребление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должно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превышать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стандартную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дозу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сутки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женщин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стандартных дозы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сутки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мужчин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16535" marR="160020" algn="ctr">
              <a:lnSpc>
                <a:spcPct val="100000"/>
              </a:lnSpc>
            </a:pP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Главное</a:t>
            </a:r>
            <a:r>
              <a:rPr sz="18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помнить!</a:t>
            </a:r>
            <a:r>
              <a:rPr sz="18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Чрезмерное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употребление</a:t>
            </a:r>
            <a:r>
              <a:rPr sz="18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алкоголя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вредит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вашему здоровью!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03603" y="1124711"/>
            <a:ext cx="6337300" cy="2304415"/>
            <a:chOff x="1403603" y="1124711"/>
            <a:chExt cx="6337300" cy="2304415"/>
          </a:xfrm>
        </p:grpSpPr>
        <p:sp>
          <p:nvSpPr>
            <p:cNvPr id="5" name="object 5"/>
            <p:cNvSpPr/>
            <p:nvPr/>
          </p:nvSpPr>
          <p:spPr>
            <a:xfrm>
              <a:off x="1403603" y="1124711"/>
              <a:ext cx="6337300" cy="2304415"/>
            </a:xfrm>
            <a:custGeom>
              <a:avLst/>
              <a:gdLst/>
              <a:ahLst/>
              <a:cxnLst/>
              <a:rect l="l" t="t" r="r" b="b"/>
              <a:pathLst>
                <a:path w="6337300" h="2304415">
                  <a:moveTo>
                    <a:pt x="6336792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5836031" y="2304288"/>
                  </a:lnTo>
                  <a:lnTo>
                    <a:pt x="6336792" y="1803527"/>
                  </a:lnTo>
                  <a:lnTo>
                    <a:pt x="6336792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9634" y="2928238"/>
              <a:ext cx="501015" cy="501015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500761" y="0"/>
                  </a:moveTo>
                  <a:lnTo>
                    <a:pt x="100075" y="100202"/>
                  </a:lnTo>
                  <a:lnTo>
                    <a:pt x="0" y="500761"/>
                  </a:lnTo>
                  <a:lnTo>
                    <a:pt x="500761" y="0"/>
                  </a:lnTo>
                  <a:close/>
                </a:path>
              </a:pathLst>
            </a:custGeom>
            <a:solidFill>
              <a:srgbClr val="A3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0419" y="1735835"/>
              <a:ext cx="667512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39" y="2467355"/>
              <a:ext cx="667512" cy="457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18258" y="1533905"/>
            <a:ext cx="154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Крепкие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напитки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8591" y="1533905"/>
            <a:ext cx="1547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3415" algn="l"/>
              </a:tabLst>
            </a:pPr>
            <a:r>
              <a:rPr sz="1600" b="1" dirty="0">
                <a:latin typeface="Calibri"/>
                <a:cs typeface="Calibri"/>
              </a:rPr>
              <a:t>30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мл</a:t>
            </a:r>
            <a:r>
              <a:rPr sz="1600" b="1" dirty="0">
                <a:latin typeface="Calibri"/>
                <a:cs typeface="Calibri"/>
              </a:rPr>
              <a:t>	(1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рюмка)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6625" y="1777745"/>
            <a:ext cx="41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9758" y="2265375"/>
            <a:ext cx="1522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120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мл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бокал)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8258" y="2265375"/>
            <a:ext cx="2122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Красное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сухое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вино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600" b="1" spc="-2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8258" y="2997199"/>
            <a:ext cx="475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Пиво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5139" y="2997199"/>
            <a:ext cx="2739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330</a:t>
            </a:r>
            <a:r>
              <a:rPr sz="1600" b="1" spc="3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мл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маленькая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бутылка)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41626" y="253111"/>
            <a:ext cx="4481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1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стандартная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доза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алкоголя</a:t>
            </a:r>
            <a:endParaRPr sz="2800"/>
          </a:p>
        </p:txBody>
      </p:sp>
      <p:grpSp>
        <p:nvGrpSpPr>
          <p:cNvPr id="17" name="object 17"/>
          <p:cNvGrpSpPr/>
          <p:nvPr/>
        </p:nvGrpSpPr>
        <p:grpSpPr>
          <a:xfrm>
            <a:off x="-4762" y="6021387"/>
            <a:ext cx="9153525" cy="841375"/>
            <a:chOff x="-4762" y="6021387"/>
            <a:chExt cx="9153525" cy="841375"/>
          </a:xfrm>
        </p:grpSpPr>
        <p:sp>
          <p:nvSpPr>
            <p:cNvPr id="18" name="object 18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021387"/>
              <a:ext cx="9144000" cy="144780"/>
            </a:xfrm>
            <a:custGeom>
              <a:avLst/>
              <a:gdLst/>
              <a:ahLst/>
              <a:cxnLst/>
              <a:rect l="l" t="t" r="r" b="b"/>
              <a:pathLst>
                <a:path w="9144000" h="144779">
                  <a:moveTo>
                    <a:pt x="9144000" y="0"/>
                  </a:moveTo>
                  <a:lnTo>
                    <a:pt x="0" y="0"/>
                  </a:lnTo>
                  <a:lnTo>
                    <a:pt x="0" y="144462"/>
                  </a:lnTo>
                  <a:lnTo>
                    <a:pt x="9144000" y="1444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62" y="6170612"/>
            <a:ext cx="9134475" cy="68770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15875" rIns="0" bIns="0" rtlCol="0">
            <a:spAutoFit/>
          </a:bodyPr>
          <a:lstStyle/>
          <a:p>
            <a:pPr marL="1760220" marR="278130" indent="-1590040">
              <a:lnSpc>
                <a:spcPct val="100000"/>
              </a:lnSpc>
              <a:spcBef>
                <a:spcPts val="12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Ronksley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PE,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Brien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SE,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Turner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BJ,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Mukamal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KJ,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Ghali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WA.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cardiovascular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outcomes: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BMJ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2011;342:d671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52" y="464693"/>
            <a:ext cx="2411729" cy="1742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00" y="306070"/>
            <a:ext cx="5003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5139" algn="l"/>
              </a:tabLst>
            </a:pPr>
            <a:r>
              <a:rPr sz="2400" b="1" spc="-10" dirty="0">
                <a:latin typeface="Calibri"/>
                <a:cs typeface="Calibri"/>
              </a:rPr>
              <a:t>Избыточная</a:t>
            </a:r>
            <a:r>
              <a:rPr sz="2400" b="1" dirty="0">
                <a:latin typeface="Calibri"/>
                <a:cs typeface="Calibri"/>
              </a:rPr>
              <a:t>	масса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тела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относится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к </a:t>
            </a:r>
            <a:r>
              <a:rPr sz="2400" b="1" dirty="0">
                <a:latin typeface="Calibri"/>
                <a:cs typeface="Calibri"/>
              </a:rPr>
              <a:t>наиболее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значимым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факторам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риска сердечно-</a:t>
            </a:r>
            <a:r>
              <a:rPr sz="2400" b="1" dirty="0">
                <a:latin typeface="Calibri"/>
                <a:cs typeface="Calibri"/>
              </a:rPr>
              <a:t>сосудистых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заболеваний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26" y="3778884"/>
            <a:ext cx="263359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0875" y="3133826"/>
            <a:ext cx="3900804" cy="1153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Индекс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массы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тела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Окружность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талии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1836" y="2096601"/>
            <a:ext cx="5659120" cy="997585"/>
            <a:chOff x="211836" y="2096601"/>
            <a:chExt cx="5659120" cy="9975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37" y="2096601"/>
              <a:ext cx="5439328" cy="314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836" y="2304287"/>
              <a:ext cx="2371344" cy="7894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9811" y="1956561"/>
            <a:ext cx="54432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Для</a:t>
            </a:r>
            <a:r>
              <a:rPr sz="2800" spc="-90" dirty="0"/>
              <a:t> </a:t>
            </a:r>
            <a:r>
              <a:rPr sz="2800" dirty="0"/>
              <a:t>оценки</a:t>
            </a:r>
            <a:r>
              <a:rPr sz="2800" spc="-85" dirty="0"/>
              <a:t> </a:t>
            </a:r>
            <a:r>
              <a:rPr sz="2800" dirty="0"/>
              <a:t>массы</a:t>
            </a:r>
            <a:r>
              <a:rPr sz="2800" spc="-90" dirty="0"/>
              <a:t> </a:t>
            </a:r>
            <a:r>
              <a:rPr sz="2800" dirty="0"/>
              <a:t>тела</a:t>
            </a:r>
            <a:r>
              <a:rPr sz="2800" spc="-85" dirty="0"/>
              <a:t> </a:t>
            </a:r>
            <a:r>
              <a:rPr sz="2800" dirty="0"/>
              <a:t>чаще</a:t>
            </a:r>
            <a:r>
              <a:rPr sz="2800" spc="-95" dirty="0"/>
              <a:t> </a:t>
            </a:r>
            <a:r>
              <a:rPr sz="2800" spc="-10" dirty="0"/>
              <a:t>всего используют:</a:t>
            </a:r>
            <a:endParaRPr sz="2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282" y="2793555"/>
            <a:ext cx="7979156" cy="17287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282" y="2018410"/>
            <a:ext cx="7979156" cy="4318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8375" y="1485286"/>
          <a:ext cx="7974330" cy="279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109855">
                        <a:lnSpc>
                          <a:spcPts val="1764"/>
                        </a:lnSpc>
                        <a:tabLst>
                          <a:tab pos="2469515" algn="l"/>
                          <a:tab pos="55327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МТ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(кг/м</a:t>
                      </a:r>
                      <a:r>
                        <a:rPr sz="1575" b="1" spc="-15" baseline="2645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Типы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массы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тела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ВОЗ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Риск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ССЗ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диабета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tabLst>
                          <a:tab pos="2952750" algn="l"/>
                          <a:tab pos="606171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ниже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18,5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дефицит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массы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тела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низкий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705"/>
                        </a:spcBef>
                        <a:tabLst>
                          <a:tab pos="2812415" algn="l"/>
                          <a:tab pos="592391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18,5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24,9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нормальная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масса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тела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обычный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105"/>
                        </a:spcBef>
                        <a:tabLst>
                          <a:tab pos="2809240" algn="l"/>
                          <a:tab pos="579120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25,0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29,9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избыточная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масса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тела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повышенный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2959735" algn="l"/>
                          <a:tab pos="599440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30,0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34,9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ожирение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степени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высокий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2959735" algn="l"/>
                          <a:tab pos="564388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35,0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39,9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ожирение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степени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очень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высокий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361315">
                        <a:lnSpc>
                          <a:spcPts val="1600"/>
                        </a:lnSpc>
                        <a:spcBef>
                          <a:spcPts val="595"/>
                        </a:spcBef>
                        <a:tabLst>
                          <a:tab pos="3034030" algn="l"/>
                          <a:tab pos="546608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40,0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выше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ожирение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III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степени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чрезвычайно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высокий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537" y="661390"/>
            <a:ext cx="8496935" cy="462280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2794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220"/>
              </a:spcBef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Индекс</a:t>
            </a:r>
            <a:r>
              <a:rPr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массы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тела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(кг/м</a:t>
            </a:r>
            <a:r>
              <a:rPr sz="2400" i="1" baseline="2430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масса</a:t>
            </a:r>
            <a:r>
              <a:rPr sz="24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тела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(кг)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рост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000000"/>
                </a:solidFill>
                <a:latin typeface="Calibri"/>
                <a:cs typeface="Calibri"/>
              </a:rPr>
              <a:t>(м)</a:t>
            </a:r>
            <a:r>
              <a:rPr sz="2400" i="1" spc="-30" baseline="2430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762" y="6093294"/>
            <a:ext cx="9153525" cy="769620"/>
            <a:chOff x="-4762" y="6093294"/>
            <a:chExt cx="9153525" cy="769620"/>
          </a:xfrm>
        </p:grpSpPr>
        <p:sp>
          <p:nvSpPr>
            <p:cNvPr id="7" name="object 7"/>
            <p:cNvSpPr/>
            <p:nvPr/>
          </p:nvSpPr>
          <p:spPr>
            <a:xfrm>
              <a:off x="0" y="6093294"/>
              <a:ext cx="9144000" cy="73025"/>
            </a:xfrm>
            <a:custGeom>
              <a:avLst/>
              <a:gdLst/>
              <a:ahLst/>
              <a:cxnLst/>
              <a:rect l="l" t="t" r="r" b="b"/>
              <a:pathLst>
                <a:path w="9144000" h="73025">
                  <a:moveTo>
                    <a:pt x="0" y="72555"/>
                  </a:moveTo>
                  <a:lnTo>
                    <a:pt x="9144000" y="725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2555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2150"/>
                  </a:lnTo>
                  <a:lnTo>
                    <a:pt x="9144000" y="6921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4390" y="6382003"/>
            <a:ext cx="7875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Waist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circumference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waist–hip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ratio.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expert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consultation,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Geneva,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8-11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7371" y="4214876"/>
            <a:ext cx="5179695" cy="1590675"/>
            <a:chOff x="3857371" y="4214876"/>
            <a:chExt cx="5179695" cy="159067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371" y="4716208"/>
              <a:ext cx="1488523" cy="8429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70754" y="4214876"/>
              <a:ext cx="3766185" cy="1590675"/>
            </a:xfrm>
            <a:custGeom>
              <a:avLst/>
              <a:gdLst/>
              <a:ahLst/>
              <a:cxnLst/>
              <a:rect l="l" t="t" r="r" b="b"/>
              <a:pathLst>
                <a:path w="3766184" h="1590675">
                  <a:moveTo>
                    <a:pt x="3765804" y="1325245"/>
                  </a:moveTo>
                  <a:lnTo>
                    <a:pt x="669417" y="1325245"/>
                  </a:lnTo>
                  <a:lnTo>
                    <a:pt x="673685" y="1372910"/>
                  </a:lnTo>
                  <a:lnTo>
                    <a:pt x="685993" y="1417770"/>
                  </a:lnTo>
                  <a:lnTo>
                    <a:pt x="705593" y="1459076"/>
                  </a:lnTo>
                  <a:lnTo>
                    <a:pt x="731737" y="1496080"/>
                  </a:lnTo>
                  <a:lnTo>
                    <a:pt x="763678" y="1528033"/>
                  </a:lnTo>
                  <a:lnTo>
                    <a:pt x="800669" y="1554189"/>
                  </a:lnTo>
                  <a:lnTo>
                    <a:pt x="841962" y="1573798"/>
                  </a:lnTo>
                  <a:lnTo>
                    <a:pt x="886810" y="1586111"/>
                  </a:lnTo>
                  <a:lnTo>
                    <a:pt x="934466" y="1590382"/>
                  </a:lnTo>
                  <a:lnTo>
                    <a:pt x="3500628" y="1590382"/>
                  </a:lnTo>
                  <a:lnTo>
                    <a:pt x="3548288" y="1586111"/>
                  </a:lnTo>
                  <a:lnTo>
                    <a:pt x="3593147" y="1573798"/>
                  </a:lnTo>
                  <a:lnTo>
                    <a:pt x="3634457" y="1554189"/>
                  </a:lnTo>
                  <a:lnTo>
                    <a:pt x="3671468" y="1528033"/>
                  </a:lnTo>
                  <a:lnTo>
                    <a:pt x="3703430" y="1496080"/>
                  </a:lnTo>
                  <a:lnTo>
                    <a:pt x="3729594" y="1459076"/>
                  </a:lnTo>
                  <a:lnTo>
                    <a:pt x="3749211" y="1417770"/>
                  </a:lnTo>
                  <a:lnTo>
                    <a:pt x="3761530" y="1372910"/>
                  </a:lnTo>
                  <a:lnTo>
                    <a:pt x="3765804" y="1325245"/>
                  </a:lnTo>
                  <a:close/>
                </a:path>
                <a:path w="3766184" h="1590675">
                  <a:moveTo>
                    <a:pt x="3500628" y="0"/>
                  </a:moveTo>
                  <a:lnTo>
                    <a:pt x="934466" y="0"/>
                  </a:lnTo>
                  <a:lnTo>
                    <a:pt x="886810" y="4268"/>
                  </a:lnTo>
                  <a:lnTo>
                    <a:pt x="841962" y="16576"/>
                  </a:lnTo>
                  <a:lnTo>
                    <a:pt x="800669" y="36176"/>
                  </a:lnTo>
                  <a:lnTo>
                    <a:pt x="763678" y="62320"/>
                  </a:lnTo>
                  <a:lnTo>
                    <a:pt x="731737" y="94261"/>
                  </a:lnTo>
                  <a:lnTo>
                    <a:pt x="705593" y="131252"/>
                  </a:lnTo>
                  <a:lnTo>
                    <a:pt x="685993" y="172545"/>
                  </a:lnTo>
                  <a:lnTo>
                    <a:pt x="673685" y="217393"/>
                  </a:lnTo>
                  <a:lnTo>
                    <a:pt x="669417" y="265049"/>
                  </a:lnTo>
                  <a:lnTo>
                    <a:pt x="669417" y="927735"/>
                  </a:lnTo>
                  <a:lnTo>
                    <a:pt x="0" y="943737"/>
                  </a:lnTo>
                  <a:lnTo>
                    <a:pt x="669417" y="1325372"/>
                  </a:lnTo>
                  <a:lnTo>
                    <a:pt x="3765804" y="1325245"/>
                  </a:lnTo>
                  <a:lnTo>
                    <a:pt x="3765804" y="265049"/>
                  </a:lnTo>
                  <a:lnTo>
                    <a:pt x="3761530" y="217393"/>
                  </a:lnTo>
                  <a:lnTo>
                    <a:pt x="3749211" y="172545"/>
                  </a:lnTo>
                  <a:lnTo>
                    <a:pt x="3729594" y="131252"/>
                  </a:lnTo>
                  <a:lnTo>
                    <a:pt x="3703430" y="94261"/>
                  </a:lnTo>
                  <a:lnTo>
                    <a:pt x="3671468" y="62320"/>
                  </a:lnTo>
                  <a:lnTo>
                    <a:pt x="3634457" y="36176"/>
                  </a:lnTo>
                  <a:lnTo>
                    <a:pt x="3593147" y="16576"/>
                  </a:lnTo>
                  <a:lnTo>
                    <a:pt x="3548288" y="4268"/>
                  </a:lnTo>
                  <a:lnTo>
                    <a:pt x="3500628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494" y="373837"/>
            <a:ext cx="37039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600"/>
                </a:solidFill>
              </a:rPr>
              <a:t>Окружность</a:t>
            </a:r>
            <a:r>
              <a:rPr spc="-75" dirty="0">
                <a:solidFill>
                  <a:srgbClr val="006600"/>
                </a:solidFill>
              </a:rPr>
              <a:t> </a:t>
            </a:r>
            <a:r>
              <a:rPr spc="-10" dirty="0">
                <a:solidFill>
                  <a:srgbClr val="006600"/>
                </a:solidFill>
              </a:rPr>
              <a:t>талии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7" y="1412747"/>
            <a:ext cx="3741801" cy="26003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78075" y="3518598"/>
            <a:ext cx="1009650" cy="3670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Талия?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5450" y="3210369"/>
            <a:ext cx="694055" cy="3670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Талия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5736" y="1287017"/>
            <a:ext cx="31153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dirty="0">
                <a:latin typeface="Calibri"/>
                <a:cs typeface="Calibri"/>
              </a:rPr>
              <a:t>Определить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тип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ожирения </a:t>
            </a:r>
            <a:r>
              <a:rPr sz="1800" dirty="0">
                <a:latin typeface="Calibri"/>
                <a:cs typeface="Calibri"/>
              </a:rPr>
              <a:t>позволяет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измерение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окружности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талии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(ОТ)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измеряется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стоя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между </a:t>
            </a:r>
            <a:r>
              <a:rPr sz="1800" b="1" dirty="0">
                <a:latin typeface="Calibri"/>
                <a:cs typeface="Calibri"/>
              </a:rPr>
              <a:t>нижнем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краем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грудной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клетки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гребнем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подвздошной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кости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746" y="4199966"/>
            <a:ext cx="27139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Окружность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талии</a:t>
            </a:r>
            <a:endParaRPr sz="18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94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см у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мужчин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5080" indent="15240" algn="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80 см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женщин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является </a:t>
            </a:r>
            <a:r>
              <a:rPr sz="1800" dirty="0">
                <a:latin typeface="Calibri"/>
                <a:cs typeface="Calibri"/>
              </a:rPr>
              <a:t>пороговым,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которого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10" dirty="0">
                <a:latin typeface="Calibri"/>
                <a:cs typeface="Calibri"/>
              </a:rPr>
              <a:t> следует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набирать</a:t>
            </a:r>
            <a:r>
              <a:rPr sz="1800" b="1" spc="-25" dirty="0">
                <a:latin typeface="Calibri"/>
                <a:cs typeface="Calibri"/>
              </a:rPr>
              <a:t> вес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294123"/>
            <a:ext cx="4244975" cy="1568450"/>
          </a:xfrm>
          <a:custGeom>
            <a:avLst/>
            <a:gdLst/>
            <a:ahLst/>
            <a:cxnLst/>
            <a:rect l="l" t="t" r="r" b="b"/>
            <a:pathLst>
              <a:path w="4244975" h="1568450">
                <a:moveTo>
                  <a:pt x="3123057" y="0"/>
                </a:moveTo>
                <a:lnTo>
                  <a:pt x="261327" y="0"/>
                </a:lnTo>
                <a:lnTo>
                  <a:pt x="214354" y="4209"/>
                </a:lnTo>
                <a:lnTo>
                  <a:pt x="170142" y="16345"/>
                </a:lnTo>
                <a:lnTo>
                  <a:pt x="129431" y="35672"/>
                </a:lnTo>
                <a:lnTo>
                  <a:pt x="92958" y="61453"/>
                </a:lnTo>
                <a:lnTo>
                  <a:pt x="61461" y="92950"/>
                </a:lnTo>
                <a:lnTo>
                  <a:pt x="35679" y="129427"/>
                </a:lnTo>
                <a:lnTo>
                  <a:pt x="16349" y="170146"/>
                </a:lnTo>
                <a:lnTo>
                  <a:pt x="4210" y="214371"/>
                </a:lnTo>
                <a:lnTo>
                  <a:pt x="0" y="261365"/>
                </a:lnTo>
                <a:lnTo>
                  <a:pt x="0" y="1306614"/>
                </a:lnTo>
                <a:lnTo>
                  <a:pt x="4210" y="1353586"/>
                </a:lnTo>
                <a:lnTo>
                  <a:pt x="16349" y="1397798"/>
                </a:lnTo>
                <a:lnTo>
                  <a:pt x="35679" y="1438509"/>
                </a:lnTo>
                <a:lnTo>
                  <a:pt x="61461" y="1474982"/>
                </a:lnTo>
                <a:lnTo>
                  <a:pt x="92958" y="1506479"/>
                </a:lnTo>
                <a:lnTo>
                  <a:pt x="129431" y="1532262"/>
                </a:lnTo>
                <a:lnTo>
                  <a:pt x="170142" y="1551592"/>
                </a:lnTo>
                <a:lnTo>
                  <a:pt x="214354" y="1563731"/>
                </a:lnTo>
                <a:lnTo>
                  <a:pt x="261327" y="1567942"/>
                </a:lnTo>
                <a:lnTo>
                  <a:pt x="3123057" y="1567942"/>
                </a:lnTo>
                <a:lnTo>
                  <a:pt x="3170017" y="1563731"/>
                </a:lnTo>
                <a:lnTo>
                  <a:pt x="3214225" y="1551592"/>
                </a:lnTo>
                <a:lnTo>
                  <a:pt x="3254939" y="1532262"/>
                </a:lnTo>
                <a:lnTo>
                  <a:pt x="3291420" y="1506479"/>
                </a:lnTo>
                <a:lnTo>
                  <a:pt x="3322927" y="1474982"/>
                </a:lnTo>
                <a:lnTo>
                  <a:pt x="3348721" y="1438509"/>
                </a:lnTo>
                <a:lnTo>
                  <a:pt x="3368062" y="1397798"/>
                </a:lnTo>
                <a:lnTo>
                  <a:pt x="3380209" y="1353586"/>
                </a:lnTo>
                <a:lnTo>
                  <a:pt x="3384423" y="1306614"/>
                </a:lnTo>
                <a:lnTo>
                  <a:pt x="4244721" y="1029716"/>
                </a:lnTo>
                <a:lnTo>
                  <a:pt x="3384423" y="914653"/>
                </a:lnTo>
                <a:lnTo>
                  <a:pt x="3384423" y="261365"/>
                </a:lnTo>
                <a:lnTo>
                  <a:pt x="3380209" y="214371"/>
                </a:lnTo>
                <a:lnTo>
                  <a:pt x="3368062" y="170146"/>
                </a:lnTo>
                <a:lnTo>
                  <a:pt x="3348721" y="129427"/>
                </a:lnTo>
                <a:lnTo>
                  <a:pt x="3322927" y="92950"/>
                </a:lnTo>
                <a:lnTo>
                  <a:pt x="3291420" y="61453"/>
                </a:lnTo>
                <a:lnTo>
                  <a:pt x="3254939" y="35672"/>
                </a:lnTo>
                <a:lnTo>
                  <a:pt x="3214225" y="16345"/>
                </a:lnTo>
                <a:lnTo>
                  <a:pt x="3170017" y="4209"/>
                </a:lnTo>
                <a:lnTo>
                  <a:pt x="3123057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985" y="4389501"/>
            <a:ext cx="2953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Окружность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талии</a:t>
            </a:r>
            <a:endParaRPr sz="1800">
              <a:latin typeface="Calibri"/>
              <a:cs typeface="Calibri"/>
            </a:endParaRPr>
          </a:p>
          <a:p>
            <a:pPr marL="467995" algn="just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102 см у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мужчин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5080" indent="135255" algn="just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88 см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женщин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является </a:t>
            </a:r>
            <a:r>
              <a:rPr sz="1800" dirty="0">
                <a:latin typeface="Calibri"/>
                <a:cs typeface="Calibri"/>
              </a:rPr>
              <a:t>пороговым,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которого </a:t>
            </a:r>
            <a:r>
              <a:rPr sz="1800" b="1" dirty="0">
                <a:latin typeface="Calibri"/>
                <a:cs typeface="Calibri"/>
              </a:rPr>
              <a:t>рекомендовано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снижать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вес!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4762" y="6021387"/>
            <a:ext cx="9153525" cy="841375"/>
            <a:chOff x="-4762" y="6021387"/>
            <a:chExt cx="9153525" cy="841375"/>
          </a:xfrm>
        </p:grpSpPr>
        <p:sp>
          <p:nvSpPr>
            <p:cNvPr id="14" name="object 14"/>
            <p:cNvSpPr/>
            <p:nvPr/>
          </p:nvSpPr>
          <p:spPr>
            <a:xfrm>
              <a:off x="0" y="6021387"/>
              <a:ext cx="9144000" cy="144780"/>
            </a:xfrm>
            <a:custGeom>
              <a:avLst/>
              <a:gdLst/>
              <a:ahLst/>
              <a:cxnLst/>
              <a:rect l="l" t="t" r="r" b="b"/>
              <a:pathLst>
                <a:path w="9144000" h="144779">
                  <a:moveTo>
                    <a:pt x="9144000" y="0"/>
                  </a:moveTo>
                  <a:lnTo>
                    <a:pt x="0" y="0"/>
                  </a:lnTo>
                  <a:lnTo>
                    <a:pt x="0" y="144462"/>
                  </a:lnTo>
                  <a:lnTo>
                    <a:pt x="9144000" y="1444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62" y="6170612"/>
            <a:ext cx="9134475" cy="68770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641985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Waist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circumference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waist–hip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ratio.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expert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consultation,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Geneva,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8-11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55" y="1687195"/>
            <a:ext cx="603123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Повышает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развития: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Инсульта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Ишемической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болезни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Ожирения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Гипертонии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Сахарного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диабета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Повышенного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уровня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холестерина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крови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выше </a:t>
            </a:r>
            <a:r>
              <a:rPr sz="2400" spc="-10" dirty="0">
                <a:latin typeface="Calibri"/>
                <a:cs typeface="Calibri"/>
              </a:rPr>
              <a:t>перечисленное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312165"/>
            <a:ext cx="6528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Знаете</a:t>
            </a:r>
            <a:r>
              <a:rPr spc="-35" dirty="0"/>
              <a:t> </a:t>
            </a:r>
            <a:r>
              <a:rPr dirty="0"/>
              <a:t>ли</a:t>
            </a:r>
            <a:r>
              <a:rPr spc="-35" dirty="0"/>
              <a:t> </a:t>
            </a:r>
            <a:r>
              <a:rPr dirty="0"/>
              <a:t>Вы,</a:t>
            </a:r>
            <a:r>
              <a:rPr spc="-35" dirty="0"/>
              <a:t> </a:t>
            </a:r>
            <a:r>
              <a:rPr dirty="0"/>
              <a:t>что</a:t>
            </a:r>
            <a:r>
              <a:rPr spc="-15" dirty="0"/>
              <a:t> </a:t>
            </a:r>
            <a:r>
              <a:rPr spc="-10" dirty="0"/>
              <a:t>недостаточная </a:t>
            </a:r>
            <a:r>
              <a:rPr dirty="0"/>
              <a:t>физическая</a:t>
            </a:r>
            <a:r>
              <a:rPr spc="-114" dirty="0"/>
              <a:t> </a:t>
            </a:r>
            <a:r>
              <a:rPr spc="-10" dirty="0"/>
              <a:t>активность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541" y="4944795"/>
            <a:ext cx="8281034" cy="156972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6670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Делайте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возможное,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чтобы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получить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R="27051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общей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сложности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минут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endParaRPr sz="2400">
              <a:latin typeface="Calibri"/>
              <a:cs typeface="Calibri"/>
            </a:endParaRPr>
          </a:p>
          <a:p>
            <a:pPr marR="25336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активности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большинство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дни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недели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9013" y="1508378"/>
            <a:ext cx="2857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76" y="278129"/>
            <a:ext cx="8206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5994" algn="l"/>
                <a:tab pos="2009139" algn="l"/>
                <a:tab pos="3239135" algn="l"/>
                <a:tab pos="4670425" algn="l"/>
                <a:tab pos="6115685" algn="l"/>
                <a:tab pos="7697470" algn="l"/>
              </a:tabLst>
            </a:pPr>
            <a:r>
              <a:rPr sz="2400" spc="-10" dirty="0">
                <a:solidFill>
                  <a:srgbClr val="205868"/>
                </a:solidFill>
              </a:rPr>
              <a:t>Какие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самые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важные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признаки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инфаркта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миокарда,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25" dirty="0">
                <a:solidFill>
                  <a:srgbClr val="205868"/>
                </a:solidFill>
              </a:rPr>
              <a:t>при </a:t>
            </a:r>
            <a:r>
              <a:rPr sz="2400" dirty="0">
                <a:solidFill>
                  <a:srgbClr val="205868"/>
                </a:solidFill>
              </a:rPr>
              <a:t>которых</a:t>
            </a:r>
            <a:r>
              <a:rPr sz="2400" spc="-8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необходимо</a:t>
            </a:r>
            <a:r>
              <a:rPr sz="2400" spc="-6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вызвать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Скорую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помощь?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08177" y="1642364"/>
            <a:ext cx="709422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Боль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грудиной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левой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половине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грудной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клетки,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отдающая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нижнюю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челюсть,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левую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руку,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спину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Холодный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пот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Чувство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страха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Чувство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нехватки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воздуха,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одышка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Боль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животе,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рвота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(относительно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редко)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перечисленное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43" y="4941176"/>
            <a:ext cx="2135223" cy="1575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8043" y="1295020"/>
            <a:ext cx="8034020" cy="71120"/>
            <a:chOff x="498043" y="1295020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" y="1040504"/>
            <a:ext cx="8434070" cy="1016000"/>
            <a:chOff x="121920" y="1040504"/>
            <a:chExt cx="8434070" cy="10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51" y="1040504"/>
              <a:ext cx="8200739" cy="337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" y="1266444"/>
              <a:ext cx="6576059" cy="7894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200" y="919098"/>
            <a:ext cx="8216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Сколько</a:t>
            </a:r>
            <a:r>
              <a:rPr sz="2800" spc="-75" dirty="0"/>
              <a:t> </a:t>
            </a:r>
            <a:r>
              <a:rPr sz="2800" spc="-10" dirty="0"/>
              <a:t>физической</a:t>
            </a:r>
            <a:r>
              <a:rPr sz="2800" spc="-70" dirty="0"/>
              <a:t> </a:t>
            </a:r>
            <a:r>
              <a:rPr sz="2800" dirty="0"/>
              <a:t>активности</a:t>
            </a:r>
            <a:r>
              <a:rPr sz="2800" spc="-90" dirty="0"/>
              <a:t> </a:t>
            </a:r>
            <a:r>
              <a:rPr sz="2800" dirty="0"/>
              <a:t>в</a:t>
            </a:r>
            <a:r>
              <a:rPr sz="2800" spc="-95" dirty="0"/>
              <a:t> </a:t>
            </a:r>
            <a:r>
              <a:rPr sz="2800" dirty="0"/>
              <a:t>сутки</a:t>
            </a:r>
            <a:r>
              <a:rPr sz="2800" spc="-90" dirty="0"/>
              <a:t> </a:t>
            </a:r>
            <a:r>
              <a:rPr sz="2800" spc="-10" dirty="0"/>
              <a:t>необходимо </a:t>
            </a:r>
            <a:r>
              <a:rPr sz="2800" spc="-20" dirty="0"/>
              <a:t>человеку,</a:t>
            </a:r>
            <a:r>
              <a:rPr sz="2800" spc="-95" dirty="0"/>
              <a:t> </a:t>
            </a:r>
            <a:r>
              <a:rPr sz="2800" dirty="0"/>
              <a:t>чтобы</a:t>
            </a:r>
            <a:r>
              <a:rPr sz="2800" spc="-130" dirty="0"/>
              <a:t> </a:t>
            </a:r>
            <a:r>
              <a:rPr sz="2800" dirty="0"/>
              <a:t>оставаться</a:t>
            </a:r>
            <a:r>
              <a:rPr sz="2800" spc="-90" dirty="0"/>
              <a:t> </a:t>
            </a:r>
            <a:r>
              <a:rPr sz="2800" spc="-10" dirty="0"/>
              <a:t>здоровым?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215" y="2431669"/>
            <a:ext cx="2345943" cy="17174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5096" y="2459227"/>
            <a:ext cx="51250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умеренной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45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интенсивной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547" y="752468"/>
            <a:ext cx="8434070" cy="1016000"/>
            <a:chOff x="193547" y="752468"/>
            <a:chExt cx="8434070" cy="10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679" y="752468"/>
              <a:ext cx="8200739" cy="337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" y="978408"/>
              <a:ext cx="6576059" cy="7894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437" y="631062"/>
            <a:ext cx="8216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Сколько</a:t>
            </a:r>
            <a:r>
              <a:rPr sz="2800" spc="-75" dirty="0"/>
              <a:t> </a:t>
            </a:r>
            <a:r>
              <a:rPr sz="2800" spc="-10" dirty="0"/>
              <a:t>физической</a:t>
            </a:r>
            <a:r>
              <a:rPr sz="2800" spc="-70" dirty="0"/>
              <a:t> </a:t>
            </a:r>
            <a:r>
              <a:rPr sz="2800" dirty="0"/>
              <a:t>активности</a:t>
            </a:r>
            <a:r>
              <a:rPr sz="2800" spc="-90" dirty="0"/>
              <a:t> </a:t>
            </a:r>
            <a:r>
              <a:rPr sz="2800" dirty="0"/>
              <a:t>в</a:t>
            </a:r>
            <a:r>
              <a:rPr sz="2800" spc="-95" dirty="0"/>
              <a:t> </a:t>
            </a:r>
            <a:r>
              <a:rPr sz="2800" dirty="0"/>
              <a:t>сутки</a:t>
            </a:r>
            <a:r>
              <a:rPr sz="2800" spc="-90" dirty="0"/>
              <a:t> </a:t>
            </a:r>
            <a:r>
              <a:rPr sz="2800" spc="-10" dirty="0"/>
              <a:t>необходимо </a:t>
            </a:r>
            <a:r>
              <a:rPr sz="2800" spc="-20" dirty="0"/>
              <a:t>человеку,</a:t>
            </a:r>
            <a:r>
              <a:rPr sz="2800" spc="-85" dirty="0"/>
              <a:t> </a:t>
            </a:r>
            <a:r>
              <a:rPr sz="2800" dirty="0"/>
              <a:t>чтобы</a:t>
            </a:r>
            <a:r>
              <a:rPr sz="2800" spc="-120" dirty="0"/>
              <a:t> </a:t>
            </a:r>
            <a:r>
              <a:rPr sz="2800" dirty="0"/>
              <a:t>оставаться</a:t>
            </a:r>
            <a:r>
              <a:rPr sz="2800" spc="-75" dirty="0"/>
              <a:t> </a:t>
            </a:r>
            <a:r>
              <a:rPr sz="2800" spc="-10" dirty="0"/>
              <a:t>здоровым?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8469" y="5198810"/>
            <a:ext cx="3831496" cy="1608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34" y="2420873"/>
            <a:ext cx="2345943" cy="17174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6176873"/>
            <a:ext cx="51727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  <a:hlinkClick r:id="rId6"/>
              </a:rPr>
              <a:t>http://www.cardioprevent.ru/downloads/c5m3i1917/%D0%9D%D0%B0%D1%86%D0%B8%D0%BE%D0%BD%D0%B0%D0%B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B%D1%8C%D0%BD%D1%8B%D0%B5%20%D1%80%D0%B5%D0%BA%D0%BE%D0%BC%D0%B5%D0%BD%D0%B4%D0%B0%D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1%86%D0%B8%D0%B8%20_%20%D0%9A%D0%B0%D1%80%D0%B4%D0%B8%D0%BE%D0%B2%D0%B0%D1%81%D0%BA%D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Calibri"/>
                <a:cs typeface="Calibri"/>
              </a:rPr>
              <a:t>1%83%D0%BB%D1%8F%D1%80%D0%BD%D0%B0%D1%8F%20%D0%BF%D1%80%D0%BE%D1%84%D0%B8%D0%BB%D0%B0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%D0%BA%D1%82%D0%B8%D0%BA%D0%B0%202017.pdf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4171" y="2706623"/>
            <a:ext cx="5255260" cy="789940"/>
            <a:chOff x="644171" y="2706623"/>
            <a:chExt cx="5255260" cy="7899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171" y="2923458"/>
              <a:ext cx="269203" cy="261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856" y="2706623"/>
              <a:ext cx="5146548" cy="7894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8540" y="2359532"/>
            <a:ext cx="51244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минут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умеренной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45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интенсивной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5382895"/>
            <a:ext cx="503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</a:t>
            </a:r>
            <a:r>
              <a:rPr sz="1200" b="1" spc="4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Национальные</a:t>
            </a:r>
            <a:r>
              <a:rPr sz="1200" b="1" spc="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</a:t>
            </a:r>
            <a:r>
              <a:rPr sz="1200" b="1" spc="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профилактика</a:t>
            </a:r>
            <a:r>
              <a:rPr sz="1200" b="1" spc="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591" y="13207"/>
            <a:ext cx="84448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получения</a:t>
            </a:r>
            <a:r>
              <a:rPr sz="2400" i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пользы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sz="24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здоровья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нужно</a:t>
            </a:r>
            <a:r>
              <a:rPr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заниматься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умеренной</a:t>
            </a:r>
            <a:r>
              <a:rPr sz="2400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физической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активностью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не</a:t>
            </a:r>
            <a:r>
              <a:rPr sz="2400" i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менее</a:t>
            </a:r>
            <a:r>
              <a:rPr sz="2400" i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2</a:t>
            </a:r>
            <a:r>
              <a:rPr sz="2400" i="1" spc="-5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часов</a:t>
            </a:r>
            <a:r>
              <a:rPr sz="2400" i="1" spc="-4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30</a:t>
            </a:r>
            <a:r>
              <a:rPr sz="2400" i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C0504D"/>
                </a:solidFill>
                <a:latin typeface="Calibri"/>
                <a:cs typeface="Calibri"/>
              </a:rPr>
              <a:t>мин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неделю</a:t>
            </a:r>
            <a:r>
              <a:rPr sz="24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или</a:t>
            </a:r>
            <a:r>
              <a:rPr sz="24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интенсивной</a:t>
            </a:r>
            <a:r>
              <a:rPr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физической</a:t>
            </a:r>
            <a:r>
              <a:rPr sz="24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активностью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C0504D"/>
                </a:solidFill>
                <a:latin typeface="Calibri"/>
                <a:cs typeface="Calibri"/>
              </a:rPr>
              <a:t>не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менее</a:t>
            </a:r>
            <a:r>
              <a:rPr sz="2400" i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1</a:t>
            </a:r>
            <a:r>
              <a:rPr sz="2400" i="1" spc="-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часа</a:t>
            </a:r>
            <a:r>
              <a:rPr sz="2400" i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15</a:t>
            </a:r>
            <a:r>
              <a:rPr sz="2400" i="1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C0504D"/>
                </a:solidFill>
                <a:latin typeface="Calibri"/>
                <a:cs typeface="Calibri"/>
              </a:rPr>
              <a:t>минут</a:t>
            </a:r>
            <a:r>
              <a:rPr sz="2400" i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4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неделю;</a:t>
            </a:r>
            <a:r>
              <a:rPr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возможны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также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сочетания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5303" y="2086736"/>
            <a:ext cx="4037965" cy="3653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Примеры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умеренной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активности</a:t>
            </a:r>
            <a:endParaRPr sz="1800">
              <a:latin typeface="Calibri"/>
              <a:cs typeface="Calibri"/>
            </a:endParaRPr>
          </a:p>
          <a:p>
            <a:pPr marL="157480" indent="-144780">
              <a:lnSpc>
                <a:spcPts val="2395"/>
              </a:lnSpc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пеший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туризм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быстрая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прогулка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катание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коньках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езда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велосипеде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libri"/>
                <a:cs typeface="Calibri"/>
              </a:rPr>
              <a:t>танцы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libri"/>
                <a:cs typeface="Calibri"/>
              </a:rPr>
              <a:t>плавание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лыжный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спорт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libri"/>
                <a:cs typeface="Calibri"/>
              </a:rPr>
              <a:t>аэробика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spc="-10" dirty="0">
                <a:latin typeface="Calibri"/>
                <a:cs typeface="Calibri"/>
              </a:rPr>
              <a:t>подъем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лестнице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работа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саду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dirty="0">
                <a:latin typeface="Calibri"/>
                <a:cs typeface="Calibri"/>
              </a:rPr>
              <a:t>активные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развлекательные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занятия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6021285"/>
            <a:ext cx="9153525" cy="819150"/>
            <a:chOff x="-4762" y="6021285"/>
            <a:chExt cx="9153525" cy="819150"/>
          </a:xfrm>
        </p:grpSpPr>
        <p:sp>
          <p:nvSpPr>
            <p:cNvPr id="5" name="object 5"/>
            <p:cNvSpPr/>
            <p:nvPr/>
          </p:nvSpPr>
          <p:spPr>
            <a:xfrm>
              <a:off x="0" y="6021285"/>
              <a:ext cx="9144000" cy="144780"/>
            </a:xfrm>
            <a:custGeom>
              <a:avLst/>
              <a:gdLst/>
              <a:ahLst/>
              <a:cxnLst/>
              <a:rect l="l" t="t" r="r" b="b"/>
              <a:pathLst>
                <a:path w="9144000" h="144779">
                  <a:moveTo>
                    <a:pt x="9144000" y="0"/>
                  </a:moveTo>
                  <a:lnTo>
                    <a:pt x="0" y="0"/>
                  </a:lnTo>
                  <a:lnTo>
                    <a:pt x="0" y="144462"/>
                  </a:lnTo>
                  <a:lnTo>
                    <a:pt x="9144000" y="1444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65305"/>
              <a:ext cx="9144000" cy="669925"/>
            </a:xfrm>
            <a:custGeom>
              <a:avLst/>
              <a:gdLst/>
              <a:ahLst/>
              <a:cxnLst/>
              <a:rect l="l" t="t" r="r" b="b"/>
              <a:pathLst>
                <a:path w="9144000" h="669925">
                  <a:moveTo>
                    <a:pt x="0" y="669785"/>
                  </a:moveTo>
                  <a:lnTo>
                    <a:pt x="9144000" y="66978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697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62" y="6170067"/>
            <a:ext cx="9139555" cy="6604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48260" rIns="0" bIns="0" rtlCol="0">
            <a:spAutoFit/>
          </a:bodyPr>
          <a:lstStyle/>
          <a:p>
            <a:pPr marL="158750" marR="157480" indent="1905" algn="ctr">
              <a:lnSpc>
                <a:spcPct val="100000"/>
              </a:lnSpc>
              <a:spcBef>
                <a:spcPts val="38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Garber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CE,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Blissmer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Deschenes</a:t>
            </a:r>
            <a:r>
              <a:rPr sz="12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MR,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Franklin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BA,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Lamonte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MJ,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Lee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IM, Nieman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DC,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Swain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45" dirty="0">
                <a:solidFill>
                  <a:srgbClr val="FFFFFF"/>
                </a:solidFill>
                <a:latin typeface="Calibri"/>
                <a:cs typeface="Calibri"/>
              </a:rPr>
              <a:t>DP.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American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Sports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Medicine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position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stand.</a:t>
            </a:r>
            <a:r>
              <a:rPr sz="12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Quantity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maintaining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cardiorespiratory,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musculoskeletal,</a:t>
            </a:r>
            <a:r>
              <a:rPr sz="12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neuromotor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fitness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apparently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sz="12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adults: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prescribing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exercise.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Sci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Sports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Exerc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2011;43:1334–1359.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2996895"/>
            <a:ext cx="3012341" cy="114978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7" y="324192"/>
            <a:ext cx="1536192" cy="2782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427" y="203708"/>
            <a:ext cx="155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</a:rPr>
              <a:t>Холестерин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475232"/>
            <a:ext cx="2982468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33998" y="2386076"/>
            <a:ext cx="1524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4500" y="1576927"/>
            <a:ext cx="4709922" cy="213168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1799" y="3518915"/>
            <a:ext cx="2040255" cy="2210435"/>
            <a:chOff x="101799" y="3518915"/>
            <a:chExt cx="2040255" cy="22104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9" y="4028223"/>
              <a:ext cx="2039747" cy="1700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" y="3518915"/>
              <a:ext cx="1505712" cy="51358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200" y="638683"/>
            <a:ext cx="8354059" cy="579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2286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жироподобное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вещество,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которое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выполняет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организме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функцию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своего</a:t>
            </a:r>
            <a:r>
              <a:rPr sz="1800" spc="-20" dirty="0">
                <a:latin typeface="Calibri"/>
                <a:cs typeface="Calibri"/>
              </a:rPr>
              <a:t> рода </a:t>
            </a:r>
            <a:r>
              <a:rPr sz="1800" dirty="0">
                <a:latin typeface="Calibri"/>
                <a:cs typeface="Calibri"/>
              </a:rPr>
              <a:t>строительного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материала.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содержится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мембранах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клеток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нашего </a:t>
            </a:r>
            <a:r>
              <a:rPr sz="1800" dirty="0">
                <a:latin typeface="Calibri"/>
                <a:cs typeface="Calibri"/>
              </a:rPr>
              <a:t>организма,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синтезируются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желчные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кислоты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многие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гормоны.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Откуда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он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берется?</a:t>
            </a:r>
            <a:endParaRPr sz="2400">
              <a:latin typeface="Calibri"/>
              <a:cs typeface="Calibri"/>
            </a:endParaRPr>
          </a:p>
          <a:p>
            <a:pPr marL="84455" marR="4540885">
              <a:lnSpc>
                <a:spcPct val="100000"/>
              </a:lnSpc>
              <a:spcBef>
                <a:spcPts val="1050"/>
              </a:spcBef>
            </a:pP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синтезируется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печени. </a:t>
            </a:r>
            <a:r>
              <a:rPr sz="1800" dirty="0">
                <a:latin typeface="Calibri"/>
                <a:cs typeface="Calibri"/>
              </a:rPr>
              <a:t>Некоторое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количество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холестерина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м </a:t>
            </a:r>
            <a:r>
              <a:rPr sz="1800" dirty="0">
                <a:latin typeface="Calibri"/>
                <a:cs typeface="Calibri"/>
              </a:rPr>
              <a:t>получаем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пищей.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126364" algn="r">
              <a:lnSpc>
                <a:spcPct val="100000"/>
              </a:lnSpc>
              <a:spcBef>
                <a:spcPts val="114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Холестерин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переносится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кровью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виде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комплексов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белками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липопротеинов</a:t>
            </a:r>
            <a:endParaRPr sz="1800">
              <a:latin typeface="Calibri"/>
              <a:cs typeface="Calibri"/>
            </a:endParaRPr>
          </a:p>
          <a:p>
            <a:pPr marR="81280" algn="r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липопротеинах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низкой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плотности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(ЛНП)</a:t>
            </a:r>
            <a:r>
              <a:rPr sz="1800" b="1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называют</a:t>
            </a:r>
            <a:endParaRPr sz="1800">
              <a:latin typeface="Calibri"/>
              <a:cs typeface="Calibri"/>
            </a:endParaRPr>
          </a:p>
          <a:p>
            <a:pPr marL="1885314" marR="1803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«плохим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холестерином»,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поскольку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избыточное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количество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откладываться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внутри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артериальной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стенки,</a:t>
            </a:r>
            <a:r>
              <a:rPr sz="1800" spc="-10" dirty="0">
                <a:latin typeface="Calibri"/>
                <a:cs typeface="Calibri"/>
              </a:rPr>
              <a:t> образуя</a:t>
            </a:r>
            <a:endParaRPr sz="1800">
              <a:latin typeface="Calibri"/>
              <a:cs typeface="Calibri"/>
            </a:endParaRPr>
          </a:p>
          <a:p>
            <a:pPr marL="1885314" marR="3841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атеросклеротические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бляшки,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привести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инфаркту </a:t>
            </a:r>
            <a:r>
              <a:rPr sz="1800" dirty="0">
                <a:latin typeface="Calibri"/>
                <a:cs typeface="Calibri"/>
              </a:rPr>
              <a:t>миокарда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инсульту.</a:t>
            </a:r>
            <a:endParaRPr sz="1800">
              <a:latin typeface="Calibri"/>
              <a:cs typeface="Calibri"/>
            </a:endParaRPr>
          </a:p>
          <a:p>
            <a:pPr marL="1885314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Холестерин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липопротеинах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высокой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плотности</a:t>
            </a:r>
            <a:r>
              <a:rPr sz="1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(ЛВП)</a:t>
            </a:r>
            <a:r>
              <a:rPr sz="1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называют</a:t>
            </a:r>
            <a:endParaRPr sz="1800">
              <a:latin typeface="Calibri"/>
              <a:cs typeface="Calibri"/>
            </a:endParaRPr>
          </a:p>
          <a:p>
            <a:pPr marL="1885314" marR="19304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«хорошим»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холестерином,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поскольку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липопротеины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уносят </a:t>
            </a: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артерий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таким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образом,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участвуют 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защите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инфаркта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инсульта.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1448" y="2295270"/>
            <a:ext cx="20694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Холестерин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905" y="1570482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Питание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9182" y="1477136"/>
            <a:ext cx="1125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Синтез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печени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56250" y="2203450"/>
            <a:ext cx="1460500" cy="834390"/>
            <a:chOff x="5556250" y="2203450"/>
            <a:chExt cx="1460500" cy="834390"/>
          </a:xfrm>
        </p:grpSpPr>
        <p:sp>
          <p:nvSpPr>
            <p:cNvPr id="6" name="object 6"/>
            <p:cNvSpPr/>
            <p:nvPr/>
          </p:nvSpPr>
          <p:spPr>
            <a:xfrm>
              <a:off x="5562600" y="2586990"/>
              <a:ext cx="1448435" cy="444500"/>
            </a:xfrm>
            <a:custGeom>
              <a:avLst/>
              <a:gdLst/>
              <a:ahLst/>
              <a:cxnLst/>
              <a:rect l="l" t="t" r="r" b="b"/>
              <a:pathLst>
                <a:path w="1448434" h="444500">
                  <a:moveTo>
                    <a:pt x="1387475" y="0"/>
                  </a:moveTo>
                  <a:lnTo>
                    <a:pt x="1339062" y="27760"/>
                  </a:lnTo>
                  <a:lnTo>
                    <a:pt x="1277809" y="54151"/>
                  </a:lnTo>
                  <a:lnTo>
                    <a:pt x="1204444" y="79016"/>
                  </a:lnTo>
                  <a:lnTo>
                    <a:pt x="1163447" y="90828"/>
                  </a:lnTo>
                  <a:lnTo>
                    <a:pt x="1119694" y="102201"/>
                  </a:lnTo>
                  <a:lnTo>
                    <a:pt x="1073278" y="113116"/>
                  </a:lnTo>
                  <a:lnTo>
                    <a:pt x="1024288" y="123553"/>
                  </a:lnTo>
                  <a:lnTo>
                    <a:pt x="972816" y="133492"/>
                  </a:lnTo>
                  <a:lnTo>
                    <a:pt x="918953" y="142915"/>
                  </a:lnTo>
                  <a:lnTo>
                    <a:pt x="862789" y="151801"/>
                  </a:lnTo>
                  <a:lnTo>
                    <a:pt x="804417" y="160133"/>
                  </a:lnTo>
                  <a:lnTo>
                    <a:pt x="743926" y="167890"/>
                  </a:lnTo>
                  <a:lnTo>
                    <a:pt x="681408" y="175053"/>
                  </a:lnTo>
                  <a:lnTo>
                    <a:pt x="616953" y="181603"/>
                  </a:lnTo>
                  <a:lnTo>
                    <a:pt x="550654" y="187520"/>
                  </a:lnTo>
                  <a:lnTo>
                    <a:pt x="482600" y="192786"/>
                  </a:lnTo>
                  <a:lnTo>
                    <a:pt x="482600" y="108965"/>
                  </a:lnTo>
                  <a:lnTo>
                    <a:pt x="0" y="293370"/>
                  </a:lnTo>
                  <a:lnTo>
                    <a:pt x="482600" y="444246"/>
                  </a:lnTo>
                  <a:lnTo>
                    <a:pt x="482600" y="360425"/>
                  </a:lnTo>
                  <a:lnTo>
                    <a:pt x="559254" y="354445"/>
                  </a:lnTo>
                  <a:lnTo>
                    <a:pt x="633308" y="347681"/>
                  </a:lnTo>
                  <a:lnTo>
                    <a:pt x="704683" y="340165"/>
                  </a:lnTo>
                  <a:lnTo>
                    <a:pt x="773300" y="331929"/>
                  </a:lnTo>
                  <a:lnTo>
                    <a:pt x="839080" y="323005"/>
                  </a:lnTo>
                  <a:lnTo>
                    <a:pt x="901945" y="313423"/>
                  </a:lnTo>
                  <a:lnTo>
                    <a:pt x="961814" y="303216"/>
                  </a:lnTo>
                  <a:lnTo>
                    <a:pt x="1018610" y="292414"/>
                  </a:lnTo>
                  <a:lnTo>
                    <a:pt x="1072253" y="281050"/>
                  </a:lnTo>
                  <a:lnTo>
                    <a:pt x="1122664" y="269154"/>
                  </a:lnTo>
                  <a:lnTo>
                    <a:pt x="1169765" y="256757"/>
                  </a:lnTo>
                  <a:lnTo>
                    <a:pt x="1213476" y="243893"/>
                  </a:lnTo>
                  <a:lnTo>
                    <a:pt x="1253719" y="230591"/>
                  </a:lnTo>
                  <a:lnTo>
                    <a:pt x="1290415" y="216884"/>
                  </a:lnTo>
                  <a:lnTo>
                    <a:pt x="1352848" y="188378"/>
                  </a:lnTo>
                  <a:lnTo>
                    <a:pt x="1400144" y="158627"/>
                  </a:lnTo>
                  <a:lnTo>
                    <a:pt x="1431673" y="127882"/>
                  </a:lnTo>
                  <a:lnTo>
                    <a:pt x="1448018" y="80453"/>
                  </a:lnTo>
                  <a:lnTo>
                    <a:pt x="1444899" y="64418"/>
                  </a:lnTo>
                  <a:lnTo>
                    <a:pt x="1437364" y="48325"/>
                  </a:lnTo>
                  <a:lnTo>
                    <a:pt x="1425334" y="32203"/>
                  </a:lnTo>
                  <a:lnTo>
                    <a:pt x="1408730" y="16084"/>
                  </a:lnTo>
                  <a:lnTo>
                    <a:pt x="1387475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600" y="2209800"/>
              <a:ext cx="1447800" cy="461009"/>
            </a:xfrm>
            <a:custGeom>
              <a:avLst/>
              <a:gdLst/>
              <a:ahLst/>
              <a:cxnLst/>
              <a:rect l="l" t="t" r="r" b="b"/>
              <a:pathLst>
                <a:path w="1447800" h="461010">
                  <a:moveTo>
                    <a:pt x="0" y="0"/>
                  </a:moveTo>
                  <a:lnTo>
                    <a:pt x="0" y="167639"/>
                  </a:lnTo>
                  <a:lnTo>
                    <a:pt x="74503" y="168021"/>
                  </a:lnTo>
                  <a:lnTo>
                    <a:pt x="148028" y="169154"/>
                  </a:lnTo>
                  <a:lnTo>
                    <a:pt x="220484" y="171019"/>
                  </a:lnTo>
                  <a:lnTo>
                    <a:pt x="291780" y="173599"/>
                  </a:lnTo>
                  <a:lnTo>
                    <a:pt x="361825" y="176874"/>
                  </a:lnTo>
                  <a:lnTo>
                    <a:pt x="430529" y="180826"/>
                  </a:lnTo>
                  <a:lnTo>
                    <a:pt x="497799" y="185438"/>
                  </a:lnTo>
                  <a:lnTo>
                    <a:pt x="563546" y="190690"/>
                  </a:lnTo>
                  <a:lnTo>
                    <a:pt x="627678" y="196564"/>
                  </a:lnTo>
                  <a:lnTo>
                    <a:pt x="690104" y="203042"/>
                  </a:lnTo>
                  <a:lnTo>
                    <a:pt x="750734" y="210105"/>
                  </a:lnTo>
                  <a:lnTo>
                    <a:pt x="809476" y="217735"/>
                  </a:lnTo>
                  <a:lnTo>
                    <a:pt x="866239" y="225913"/>
                  </a:lnTo>
                  <a:lnTo>
                    <a:pt x="920932" y="234622"/>
                  </a:lnTo>
                  <a:lnTo>
                    <a:pt x="973465" y="243842"/>
                  </a:lnTo>
                  <a:lnTo>
                    <a:pt x="1023747" y="253555"/>
                  </a:lnTo>
                  <a:lnTo>
                    <a:pt x="1071685" y="263743"/>
                  </a:lnTo>
                  <a:lnTo>
                    <a:pt x="1117190" y="274387"/>
                  </a:lnTo>
                  <a:lnTo>
                    <a:pt x="1160171" y="285469"/>
                  </a:lnTo>
                  <a:lnTo>
                    <a:pt x="1200536" y="296971"/>
                  </a:lnTo>
                  <a:lnTo>
                    <a:pt x="1238195" y="308874"/>
                  </a:lnTo>
                  <a:lnTo>
                    <a:pt x="1305030" y="333809"/>
                  </a:lnTo>
                  <a:lnTo>
                    <a:pt x="1359947" y="360128"/>
                  </a:lnTo>
                  <a:lnTo>
                    <a:pt x="1402219" y="387682"/>
                  </a:lnTo>
                  <a:lnTo>
                    <a:pt x="1431117" y="416326"/>
                  </a:lnTo>
                  <a:lnTo>
                    <a:pt x="1447800" y="461010"/>
                  </a:lnTo>
                  <a:lnTo>
                    <a:pt x="1447800" y="293370"/>
                  </a:lnTo>
                  <a:lnTo>
                    <a:pt x="1431117" y="248686"/>
                  </a:lnTo>
                  <a:lnTo>
                    <a:pt x="1402219" y="220042"/>
                  </a:lnTo>
                  <a:lnTo>
                    <a:pt x="1359947" y="192488"/>
                  </a:lnTo>
                  <a:lnTo>
                    <a:pt x="1305030" y="166169"/>
                  </a:lnTo>
                  <a:lnTo>
                    <a:pt x="1238195" y="141234"/>
                  </a:lnTo>
                  <a:lnTo>
                    <a:pt x="1200536" y="129331"/>
                  </a:lnTo>
                  <a:lnTo>
                    <a:pt x="1160171" y="117829"/>
                  </a:lnTo>
                  <a:lnTo>
                    <a:pt x="1117190" y="106747"/>
                  </a:lnTo>
                  <a:lnTo>
                    <a:pt x="1071685" y="96103"/>
                  </a:lnTo>
                  <a:lnTo>
                    <a:pt x="1023746" y="85915"/>
                  </a:lnTo>
                  <a:lnTo>
                    <a:pt x="973465" y="76202"/>
                  </a:lnTo>
                  <a:lnTo>
                    <a:pt x="920932" y="66982"/>
                  </a:lnTo>
                  <a:lnTo>
                    <a:pt x="866239" y="58273"/>
                  </a:lnTo>
                  <a:lnTo>
                    <a:pt x="809476" y="50095"/>
                  </a:lnTo>
                  <a:lnTo>
                    <a:pt x="750734" y="42465"/>
                  </a:lnTo>
                  <a:lnTo>
                    <a:pt x="690104" y="35402"/>
                  </a:lnTo>
                  <a:lnTo>
                    <a:pt x="627678" y="28924"/>
                  </a:lnTo>
                  <a:lnTo>
                    <a:pt x="563546" y="23050"/>
                  </a:lnTo>
                  <a:lnTo>
                    <a:pt x="497799" y="17798"/>
                  </a:lnTo>
                  <a:lnTo>
                    <a:pt x="430529" y="13186"/>
                  </a:lnTo>
                  <a:lnTo>
                    <a:pt x="361825" y="9234"/>
                  </a:lnTo>
                  <a:lnTo>
                    <a:pt x="291780" y="5959"/>
                  </a:lnTo>
                  <a:lnTo>
                    <a:pt x="220484" y="3379"/>
                  </a:lnTo>
                  <a:lnTo>
                    <a:pt x="148028" y="1514"/>
                  </a:lnTo>
                  <a:lnTo>
                    <a:pt x="74503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2600" y="2209800"/>
              <a:ext cx="1447800" cy="821690"/>
            </a:xfrm>
            <a:custGeom>
              <a:avLst/>
              <a:gdLst/>
              <a:ahLst/>
              <a:cxnLst/>
              <a:rect l="l" t="t" r="r" b="b"/>
              <a:pathLst>
                <a:path w="1447800" h="821689">
                  <a:moveTo>
                    <a:pt x="1447800" y="461010"/>
                  </a:moveTo>
                  <a:lnTo>
                    <a:pt x="1431117" y="416326"/>
                  </a:lnTo>
                  <a:lnTo>
                    <a:pt x="1402219" y="387682"/>
                  </a:lnTo>
                  <a:lnTo>
                    <a:pt x="1359947" y="360128"/>
                  </a:lnTo>
                  <a:lnTo>
                    <a:pt x="1305030" y="333809"/>
                  </a:lnTo>
                  <a:lnTo>
                    <a:pt x="1238195" y="308874"/>
                  </a:lnTo>
                  <a:lnTo>
                    <a:pt x="1200536" y="296971"/>
                  </a:lnTo>
                  <a:lnTo>
                    <a:pt x="1160171" y="285469"/>
                  </a:lnTo>
                  <a:lnTo>
                    <a:pt x="1117190" y="274387"/>
                  </a:lnTo>
                  <a:lnTo>
                    <a:pt x="1071685" y="263743"/>
                  </a:lnTo>
                  <a:lnTo>
                    <a:pt x="1023747" y="253555"/>
                  </a:lnTo>
                  <a:lnTo>
                    <a:pt x="973465" y="243842"/>
                  </a:lnTo>
                  <a:lnTo>
                    <a:pt x="920932" y="234622"/>
                  </a:lnTo>
                  <a:lnTo>
                    <a:pt x="866239" y="225913"/>
                  </a:lnTo>
                  <a:lnTo>
                    <a:pt x="809476" y="217735"/>
                  </a:lnTo>
                  <a:lnTo>
                    <a:pt x="750734" y="210105"/>
                  </a:lnTo>
                  <a:lnTo>
                    <a:pt x="690104" y="203042"/>
                  </a:lnTo>
                  <a:lnTo>
                    <a:pt x="627678" y="196564"/>
                  </a:lnTo>
                  <a:lnTo>
                    <a:pt x="563546" y="190690"/>
                  </a:lnTo>
                  <a:lnTo>
                    <a:pt x="497799" y="185438"/>
                  </a:lnTo>
                  <a:lnTo>
                    <a:pt x="430529" y="180826"/>
                  </a:lnTo>
                  <a:lnTo>
                    <a:pt x="361825" y="176874"/>
                  </a:lnTo>
                  <a:lnTo>
                    <a:pt x="291780" y="173599"/>
                  </a:lnTo>
                  <a:lnTo>
                    <a:pt x="220484" y="171019"/>
                  </a:lnTo>
                  <a:lnTo>
                    <a:pt x="148028" y="169154"/>
                  </a:lnTo>
                  <a:lnTo>
                    <a:pt x="74503" y="168021"/>
                  </a:lnTo>
                  <a:lnTo>
                    <a:pt x="0" y="167639"/>
                  </a:lnTo>
                  <a:lnTo>
                    <a:pt x="0" y="0"/>
                  </a:lnTo>
                  <a:lnTo>
                    <a:pt x="74503" y="381"/>
                  </a:lnTo>
                  <a:lnTo>
                    <a:pt x="148028" y="1514"/>
                  </a:lnTo>
                  <a:lnTo>
                    <a:pt x="220484" y="3379"/>
                  </a:lnTo>
                  <a:lnTo>
                    <a:pt x="291780" y="5959"/>
                  </a:lnTo>
                  <a:lnTo>
                    <a:pt x="361825" y="9234"/>
                  </a:lnTo>
                  <a:lnTo>
                    <a:pt x="430529" y="13186"/>
                  </a:lnTo>
                  <a:lnTo>
                    <a:pt x="497799" y="17798"/>
                  </a:lnTo>
                  <a:lnTo>
                    <a:pt x="563546" y="23050"/>
                  </a:lnTo>
                  <a:lnTo>
                    <a:pt x="627678" y="28924"/>
                  </a:lnTo>
                  <a:lnTo>
                    <a:pt x="690104" y="35402"/>
                  </a:lnTo>
                  <a:lnTo>
                    <a:pt x="750734" y="42465"/>
                  </a:lnTo>
                  <a:lnTo>
                    <a:pt x="809476" y="50095"/>
                  </a:lnTo>
                  <a:lnTo>
                    <a:pt x="866239" y="58273"/>
                  </a:lnTo>
                  <a:lnTo>
                    <a:pt x="920932" y="66982"/>
                  </a:lnTo>
                  <a:lnTo>
                    <a:pt x="973465" y="76202"/>
                  </a:lnTo>
                  <a:lnTo>
                    <a:pt x="1023746" y="85915"/>
                  </a:lnTo>
                  <a:lnTo>
                    <a:pt x="1071685" y="96103"/>
                  </a:lnTo>
                  <a:lnTo>
                    <a:pt x="1117190" y="106747"/>
                  </a:lnTo>
                  <a:lnTo>
                    <a:pt x="1160171" y="117829"/>
                  </a:lnTo>
                  <a:lnTo>
                    <a:pt x="1200536" y="129331"/>
                  </a:lnTo>
                  <a:lnTo>
                    <a:pt x="1238195" y="141234"/>
                  </a:lnTo>
                  <a:lnTo>
                    <a:pt x="1305030" y="166169"/>
                  </a:lnTo>
                  <a:lnTo>
                    <a:pt x="1359947" y="192488"/>
                  </a:lnTo>
                  <a:lnTo>
                    <a:pt x="1402219" y="220042"/>
                  </a:lnTo>
                  <a:lnTo>
                    <a:pt x="1431117" y="248686"/>
                  </a:lnTo>
                  <a:lnTo>
                    <a:pt x="1447800" y="293370"/>
                  </a:lnTo>
                  <a:lnTo>
                    <a:pt x="1447800" y="461010"/>
                  </a:lnTo>
                  <a:lnTo>
                    <a:pt x="1426721" y="510980"/>
                  </a:lnTo>
                  <a:lnTo>
                    <a:pt x="1390163" y="543038"/>
                  </a:lnTo>
                  <a:lnTo>
                    <a:pt x="1336626" y="573798"/>
                  </a:lnTo>
                  <a:lnTo>
                    <a:pt x="1266990" y="603007"/>
                  </a:lnTo>
                  <a:lnTo>
                    <a:pt x="1226408" y="616950"/>
                  </a:lnTo>
                  <a:lnTo>
                    <a:pt x="1182131" y="630412"/>
                  </a:lnTo>
                  <a:lnTo>
                    <a:pt x="1134269" y="643359"/>
                  </a:lnTo>
                  <a:lnTo>
                    <a:pt x="1082931" y="655760"/>
                  </a:lnTo>
                  <a:lnTo>
                    <a:pt x="1028226" y="667585"/>
                  </a:lnTo>
                  <a:lnTo>
                    <a:pt x="970266" y="678800"/>
                  </a:lnTo>
                  <a:lnTo>
                    <a:pt x="909159" y="689376"/>
                  </a:lnTo>
                  <a:lnTo>
                    <a:pt x="845016" y="699280"/>
                  </a:lnTo>
                  <a:lnTo>
                    <a:pt x="777947" y="708480"/>
                  </a:lnTo>
                  <a:lnTo>
                    <a:pt x="708060" y="716945"/>
                  </a:lnTo>
                  <a:lnTo>
                    <a:pt x="635467" y="724644"/>
                  </a:lnTo>
                  <a:lnTo>
                    <a:pt x="560277" y="731544"/>
                  </a:lnTo>
                  <a:lnTo>
                    <a:pt x="482600" y="737615"/>
                  </a:lnTo>
                  <a:lnTo>
                    <a:pt x="482600" y="821436"/>
                  </a:lnTo>
                  <a:lnTo>
                    <a:pt x="0" y="670560"/>
                  </a:lnTo>
                  <a:lnTo>
                    <a:pt x="482600" y="486155"/>
                  </a:lnTo>
                  <a:lnTo>
                    <a:pt x="482600" y="569976"/>
                  </a:lnTo>
                  <a:lnTo>
                    <a:pt x="550654" y="564710"/>
                  </a:lnTo>
                  <a:lnTo>
                    <a:pt x="616953" y="558793"/>
                  </a:lnTo>
                  <a:lnTo>
                    <a:pt x="681408" y="552243"/>
                  </a:lnTo>
                  <a:lnTo>
                    <a:pt x="743926" y="545080"/>
                  </a:lnTo>
                  <a:lnTo>
                    <a:pt x="804417" y="537323"/>
                  </a:lnTo>
                  <a:lnTo>
                    <a:pt x="862789" y="528991"/>
                  </a:lnTo>
                  <a:lnTo>
                    <a:pt x="918953" y="520105"/>
                  </a:lnTo>
                  <a:lnTo>
                    <a:pt x="972816" y="510682"/>
                  </a:lnTo>
                  <a:lnTo>
                    <a:pt x="1024288" y="500743"/>
                  </a:lnTo>
                  <a:lnTo>
                    <a:pt x="1073278" y="490306"/>
                  </a:lnTo>
                  <a:lnTo>
                    <a:pt x="1119694" y="479391"/>
                  </a:lnTo>
                  <a:lnTo>
                    <a:pt x="1163447" y="468018"/>
                  </a:lnTo>
                  <a:lnTo>
                    <a:pt x="1204444" y="456206"/>
                  </a:lnTo>
                  <a:lnTo>
                    <a:pt x="1242595" y="443974"/>
                  </a:lnTo>
                  <a:lnTo>
                    <a:pt x="1309995" y="418327"/>
                  </a:lnTo>
                  <a:lnTo>
                    <a:pt x="1364919" y="391232"/>
                  </a:lnTo>
                  <a:lnTo>
                    <a:pt x="1387475" y="3771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72792" y="5162753"/>
            <a:ext cx="1264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15-</a:t>
            </a:r>
            <a:r>
              <a:rPr sz="3200" spc="-25" dirty="0">
                <a:latin typeface="Calibri"/>
                <a:cs typeface="Calibri"/>
              </a:rPr>
              <a:t>20%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4953" y="5089905"/>
            <a:ext cx="1264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80-</a:t>
            </a:r>
            <a:r>
              <a:rPr sz="3200" spc="-25" dirty="0">
                <a:latin typeface="Calibri"/>
                <a:cs typeface="Calibri"/>
              </a:rPr>
              <a:t>85%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401" y="3141726"/>
            <a:ext cx="2879725" cy="18969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71550" y="2127250"/>
            <a:ext cx="2592705" cy="3041650"/>
            <a:chOff x="971550" y="2127250"/>
            <a:chExt cx="2592705" cy="30416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550" y="3049650"/>
              <a:ext cx="2592451" cy="21192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76400" y="2480309"/>
              <a:ext cx="1524000" cy="624205"/>
            </a:xfrm>
            <a:custGeom>
              <a:avLst/>
              <a:gdLst/>
              <a:ahLst/>
              <a:cxnLst/>
              <a:rect l="l" t="t" r="r" b="b"/>
              <a:pathLst>
                <a:path w="1524000" h="624205">
                  <a:moveTo>
                    <a:pt x="0" y="0"/>
                  </a:moveTo>
                  <a:lnTo>
                    <a:pt x="0" y="198119"/>
                  </a:lnTo>
                  <a:lnTo>
                    <a:pt x="2291" y="217189"/>
                  </a:lnTo>
                  <a:lnTo>
                    <a:pt x="20319" y="254654"/>
                  </a:lnTo>
                  <a:lnTo>
                    <a:pt x="55600" y="291003"/>
                  </a:lnTo>
                  <a:lnTo>
                    <a:pt x="107325" y="325976"/>
                  </a:lnTo>
                  <a:lnTo>
                    <a:pt x="174685" y="359313"/>
                  </a:lnTo>
                  <a:lnTo>
                    <a:pt x="213975" y="375287"/>
                  </a:lnTo>
                  <a:lnTo>
                    <a:pt x="256870" y="390754"/>
                  </a:lnTo>
                  <a:lnTo>
                    <a:pt x="303269" y="405682"/>
                  </a:lnTo>
                  <a:lnTo>
                    <a:pt x="353071" y="420038"/>
                  </a:lnTo>
                  <a:lnTo>
                    <a:pt x="406175" y="433791"/>
                  </a:lnTo>
                  <a:lnTo>
                    <a:pt x="462479" y="446907"/>
                  </a:lnTo>
                  <a:lnTo>
                    <a:pt x="521883" y="459354"/>
                  </a:lnTo>
                  <a:lnTo>
                    <a:pt x="584285" y="471099"/>
                  </a:lnTo>
                  <a:lnTo>
                    <a:pt x="649585" y="482110"/>
                  </a:lnTo>
                  <a:lnTo>
                    <a:pt x="717680" y="492355"/>
                  </a:lnTo>
                  <a:lnTo>
                    <a:pt x="788470" y="501800"/>
                  </a:lnTo>
                  <a:lnTo>
                    <a:pt x="861855" y="510414"/>
                  </a:lnTo>
                  <a:lnTo>
                    <a:pt x="937731" y="518164"/>
                  </a:lnTo>
                  <a:lnTo>
                    <a:pt x="1016000" y="525017"/>
                  </a:lnTo>
                  <a:lnTo>
                    <a:pt x="1016000" y="624077"/>
                  </a:lnTo>
                  <a:lnTo>
                    <a:pt x="1524000" y="445769"/>
                  </a:lnTo>
                  <a:lnTo>
                    <a:pt x="1016000" y="227837"/>
                  </a:lnTo>
                  <a:lnTo>
                    <a:pt x="1016000" y="326898"/>
                  </a:lnTo>
                  <a:lnTo>
                    <a:pt x="937731" y="320044"/>
                  </a:lnTo>
                  <a:lnTo>
                    <a:pt x="861855" y="312294"/>
                  </a:lnTo>
                  <a:lnTo>
                    <a:pt x="788470" y="303680"/>
                  </a:lnTo>
                  <a:lnTo>
                    <a:pt x="717680" y="294235"/>
                  </a:lnTo>
                  <a:lnTo>
                    <a:pt x="649585" y="283990"/>
                  </a:lnTo>
                  <a:lnTo>
                    <a:pt x="584285" y="272979"/>
                  </a:lnTo>
                  <a:lnTo>
                    <a:pt x="521883" y="261234"/>
                  </a:lnTo>
                  <a:lnTo>
                    <a:pt x="462479" y="248787"/>
                  </a:lnTo>
                  <a:lnTo>
                    <a:pt x="406175" y="235671"/>
                  </a:lnTo>
                  <a:lnTo>
                    <a:pt x="353071" y="221918"/>
                  </a:lnTo>
                  <a:lnTo>
                    <a:pt x="303269" y="207562"/>
                  </a:lnTo>
                  <a:lnTo>
                    <a:pt x="256870" y="192634"/>
                  </a:lnTo>
                  <a:lnTo>
                    <a:pt x="213975" y="177167"/>
                  </a:lnTo>
                  <a:lnTo>
                    <a:pt x="174685" y="161193"/>
                  </a:lnTo>
                  <a:lnTo>
                    <a:pt x="139101" y="144746"/>
                  </a:lnTo>
                  <a:lnTo>
                    <a:pt x="79458" y="110558"/>
                  </a:lnTo>
                  <a:lnTo>
                    <a:pt x="35854" y="74865"/>
                  </a:lnTo>
                  <a:lnTo>
                    <a:pt x="9098" y="37925"/>
                  </a:lnTo>
                  <a:lnTo>
                    <a:pt x="2291" y="19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101" y="2133600"/>
              <a:ext cx="1524635" cy="445770"/>
            </a:xfrm>
            <a:custGeom>
              <a:avLst/>
              <a:gdLst/>
              <a:ahLst/>
              <a:cxnLst/>
              <a:rect l="l" t="t" r="r" b="b"/>
              <a:pathLst>
                <a:path w="1524635" h="445769">
                  <a:moveTo>
                    <a:pt x="1524298" y="0"/>
                  </a:moveTo>
                  <a:lnTo>
                    <a:pt x="1475183" y="178"/>
                  </a:lnTo>
                  <a:lnTo>
                    <a:pt x="1426163" y="714"/>
                  </a:lnTo>
                  <a:lnTo>
                    <a:pt x="1377274" y="1608"/>
                  </a:lnTo>
                  <a:lnTo>
                    <a:pt x="1328555" y="2859"/>
                  </a:lnTo>
                  <a:lnTo>
                    <a:pt x="1280042" y="4468"/>
                  </a:lnTo>
                  <a:lnTo>
                    <a:pt x="1231774" y="6434"/>
                  </a:lnTo>
                  <a:lnTo>
                    <a:pt x="1183789" y="8758"/>
                  </a:lnTo>
                  <a:lnTo>
                    <a:pt x="1136123" y="11439"/>
                  </a:lnTo>
                  <a:lnTo>
                    <a:pt x="1088815" y="14477"/>
                  </a:lnTo>
                  <a:lnTo>
                    <a:pt x="1014228" y="20010"/>
                  </a:lnTo>
                  <a:lnTo>
                    <a:pt x="941742" y="26325"/>
                  </a:lnTo>
                  <a:lnTo>
                    <a:pt x="871423" y="33397"/>
                  </a:lnTo>
                  <a:lnTo>
                    <a:pt x="803335" y="41198"/>
                  </a:lnTo>
                  <a:lnTo>
                    <a:pt x="737541" y="49701"/>
                  </a:lnTo>
                  <a:lnTo>
                    <a:pt x="674107" y="58879"/>
                  </a:lnTo>
                  <a:lnTo>
                    <a:pt x="613096" y="68705"/>
                  </a:lnTo>
                  <a:lnTo>
                    <a:pt x="554573" y="79152"/>
                  </a:lnTo>
                  <a:lnTo>
                    <a:pt x="498603" y="90193"/>
                  </a:lnTo>
                  <a:lnTo>
                    <a:pt x="445250" y="101801"/>
                  </a:lnTo>
                  <a:lnTo>
                    <a:pt x="394577" y="113948"/>
                  </a:lnTo>
                  <a:lnTo>
                    <a:pt x="346650" y="126608"/>
                  </a:lnTo>
                  <a:lnTo>
                    <a:pt x="301534" y="139753"/>
                  </a:lnTo>
                  <a:lnTo>
                    <a:pt x="259291" y="153357"/>
                  </a:lnTo>
                  <a:lnTo>
                    <a:pt x="219987" y="167392"/>
                  </a:lnTo>
                  <a:lnTo>
                    <a:pt x="183686" y="181832"/>
                  </a:lnTo>
                  <a:lnTo>
                    <a:pt x="120350" y="211816"/>
                  </a:lnTo>
                  <a:lnTo>
                    <a:pt x="69798" y="243092"/>
                  </a:lnTo>
                  <a:lnTo>
                    <a:pt x="32546" y="275445"/>
                  </a:lnTo>
                  <a:lnTo>
                    <a:pt x="9108" y="308657"/>
                  </a:lnTo>
                  <a:lnTo>
                    <a:pt x="0" y="342512"/>
                  </a:lnTo>
                  <a:lnTo>
                    <a:pt x="979" y="359613"/>
                  </a:lnTo>
                  <a:lnTo>
                    <a:pt x="26829" y="411285"/>
                  </a:lnTo>
                  <a:lnTo>
                    <a:pt x="63798" y="445770"/>
                  </a:lnTo>
                  <a:lnTo>
                    <a:pt x="84377" y="431232"/>
                  </a:lnTo>
                  <a:lnTo>
                    <a:pt x="107561" y="417014"/>
                  </a:lnTo>
                  <a:lnTo>
                    <a:pt x="161459" y="389589"/>
                  </a:lnTo>
                  <a:lnTo>
                    <a:pt x="224919" y="363589"/>
                  </a:lnTo>
                  <a:lnTo>
                    <a:pt x="297370" y="339113"/>
                  </a:lnTo>
                  <a:lnTo>
                    <a:pt x="336788" y="327477"/>
                  </a:lnTo>
                  <a:lnTo>
                    <a:pt x="378240" y="316258"/>
                  </a:lnTo>
                  <a:lnTo>
                    <a:pt x="421654" y="305468"/>
                  </a:lnTo>
                  <a:lnTo>
                    <a:pt x="466959" y="295119"/>
                  </a:lnTo>
                  <a:lnTo>
                    <a:pt x="514082" y="285224"/>
                  </a:lnTo>
                  <a:lnTo>
                    <a:pt x="562954" y="275794"/>
                  </a:lnTo>
                  <a:lnTo>
                    <a:pt x="613501" y="266842"/>
                  </a:lnTo>
                  <a:lnTo>
                    <a:pt x="665654" y="258380"/>
                  </a:lnTo>
                  <a:lnTo>
                    <a:pt x="719340" y="250420"/>
                  </a:lnTo>
                  <a:lnTo>
                    <a:pt x="774488" y="242974"/>
                  </a:lnTo>
                  <a:lnTo>
                    <a:pt x="831026" y="236054"/>
                  </a:lnTo>
                  <a:lnTo>
                    <a:pt x="888884" y="229672"/>
                  </a:lnTo>
                  <a:lnTo>
                    <a:pt x="947989" y="223840"/>
                  </a:lnTo>
                  <a:lnTo>
                    <a:pt x="1008271" y="218571"/>
                  </a:lnTo>
                  <a:lnTo>
                    <a:pt x="1069657" y="213877"/>
                  </a:lnTo>
                  <a:lnTo>
                    <a:pt x="1132077" y="209769"/>
                  </a:lnTo>
                  <a:lnTo>
                    <a:pt x="1195459" y="206260"/>
                  </a:lnTo>
                  <a:lnTo>
                    <a:pt x="1259731" y="203362"/>
                  </a:lnTo>
                  <a:lnTo>
                    <a:pt x="1324823" y="201086"/>
                  </a:lnTo>
                  <a:lnTo>
                    <a:pt x="1390662" y="199446"/>
                  </a:lnTo>
                  <a:lnTo>
                    <a:pt x="1457177" y="198453"/>
                  </a:lnTo>
                  <a:lnTo>
                    <a:pt x="1524298" y="198120"/>
                  </a:lnTo>
                  <a:lnTo>
                    <a:pt x="1524298" y="0"/>
                  </a:lnTo>
                  <a:close/>
                </a:path>
              </a:pathLst>
            </a:custGeom>
            <a:solidFill>
              <a:srgbClr val="183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6400" y="2133600"/>
              <a:ext cx="1524000" cy="970915"/>
            </a:xfrm>
            <a:custGeom>
              <a:avLst/>
              <a:gdLst/>
              <a:ahLst/>
              <a:cxnLst/>
              <a:rect l="l" t="t" r="r" b="b"/>
              <a:pathLst>
                <a:path w="1524000" h="970914">
                  <a:moveTo>
                    <a:pt x="0" y="346710"/>
                  </a:moveTo>
                  <a:lnTo>
                    <a:pt x="9098" y="384635"/>
                  </a:lnTo>
                  <a:lnTo>
                    <a:pt x="35854" y="421575"/>
                  </a:lnTo>
                  <a:lnTo>
                    <a:pt x="79458" y="457268"/>
                  </a:lnTo>
                  <a:lnTo>
                    <a:pt x="139101" y="491456"/>
                  </a:lnTo>
                  <a:lnTo>
                    <a:pt x="174685" y="507903"/>
                  </a:lnTo>
                  <a:lnTo>
                    <a:pt x="213975" y="523877"/>
                  </a:lnTo>
                  <a:lnTo>
                    <a:pt x="256870" y="539344"/>
                  </a:lnTo>
                  <a:lnTo>
                    <a:pt x="303269" y="554272"/>
                  </a:lnTo>
                  <a:lnTo>
                    <a:pt x="353071" y="568628"/>
                  </a:lnTo>
                  <a:lnTo>
                    <a:pt x="406175" y="582381"/>
                  </a:lnTo>
                  <a:lnTo>
                    <a:pt x="462479" y="595497"/>
                  </a:lnTo>
                  <a:lnTo>
                    <a:pt x="521883" y="607944"/>
                  </a:lnTo>
                  <a:lnTo>
                    <a:pt x="584285" y="619689"/>
                  </a:lnTo>
                  <a:lnTo>
                    <a:pt x="649585" y="630700"/>
                  </a:lnTo>
                  <a:lnTo>
                    <a:pt x="717680" y="640945"/>
                  </a:lnTo>
                  <a:lnTo>
                    <a:pt x="788470" y="650390"/>
                  </a:lnTo>
                  <a:lnTo>
                    <a:pt x="861855" y="659004"/>
                  </a:lnTo>
                  <a:lnTo>
                    <a:pt x="937731" y="666754"/>
                  </a:lnTo>
                  <a:lnTo>
                    <a:pt x="1016000" y="673608"/>
                  </a:lnTo>
                  <a:lnTo>
                    <a:pt x="1016000" y="574548"/>
                  </a:lnTo>
                  <a:lnTo>
                    <a:pt x="1524000" y="792479"/>
                  </a:lnTo>
                  <a:lnTo>
                    <a:pt x="1016000" y="970788"/>
                  </a:lnTo>
                  <a:lnTo>
                    <a:pt x="1016000" y="871727"/>
                  </a:lnTo>
                  <a:lnTo>
                    <a:pt x="937731" y="864874"/>
                  </a:lnTo>
                  <a:lnTo>
                    <a:pt x="861855" y="857124"/>
                  </a:lnTo>
                  <a:lnTo>
                    <a:pt x="788470" y="848510"/>
                  </a:lnTo>
                  <a:lnTo>
                    <a:pt x="717680" y="839065"/>
                  </a:lnTo>
                  <a:lnTo>
                    <a:pt x="649585" y="828820"/>
                  </a:lnTo>
                  <a:lnTo>
                    <a:pt x="584285" y="817809"/>
                  </a:lnTo>
                  <a:lnTo>
                    <a:pt x="521883" y="806064"/>
                  </a:lnTo>
                  <a:lnTo>
                    <a:pt x="462479" y="793617"/>
                  </a:lnTo>
                  <a:lnTo>
                    <a:pt x="406175" y="780501"/>
                  </a:lnTo>
                  <a:lnTo>
                    <a:pt x="353071" y="766748"/>
                  </a:lnTo>
                  <a:lnTo>
                    <a:pt x="303269" y="752392"/>
                  </a:lnTo>
                  <a:lnTo>
                    <a:pt x="256870" y="737464"/>
                  </a:lnTo>
                  <a:lnTo>
                    <a:pt x="213975" y="721997"/>
                  </a:lnTo>
                  <a:lnTo>
                    <a:pt x="174685" y="706023"/>
                  </a:lnTo>
                  <a:lnTo>
                    <a:pt x="139101" y="689576"/>
                  </a:lnTo>
                  <a:lnTo>
                    <a:pt x="79458" y="655388"/>
                  </a:lnTo>
                  <a:lnTo>
                    <a:pt x="35854" y="619695"/>
                  </a:lnTo>
                  <a:lnTo>
                    <a:pt x="9098" y="582755"/>
                  </a:lnTo>
                  <a:lnTo>
                    <a:pt x="0" y="544829"/>
                  </a:lnTo>
                  <a:lnTo>
                    <a:pt x="0" y="346710"/>
                  </a:lnTo>
                  <a:lnTo>
                    <a:pt x="15578" y="296944"/>
                  </a:lnTo>
                  <a:lnTo>
                    <a:pt x="42607" y="264952"/>
                  </a:lnTo>
                  <a:lnTo>
                    <a:pt x="82206" y="234076"/>
                  </a:lnTo>
                  <a:lnTo>
                    <a:pt x="133737" y="204463"/>
                  </a:lnTo>
                  <a:lnTo>
                    <a:pt x="196559" y="176257"/>
                  </a:lnTo>
                  <a:lnTo>
                    <a:pt x="270034" y="149604"/>
                  </a:lnTo>
                  <a:lnTo>
                    <a:pt x="310567" y="136905"/>
                  </a:lnTo>
                  <a:lnTo>
                    <a:pt x="353524" y="124649"/>
                  </a:lnTo>
                  <a:lnTo>
                    <a:pt x="398824" y="112853"/>
                  </a:lnTo>
                  <a:lnTo>
                    <a:pt x="446389" y="101536"/>
                  </a:lnTo>
                  <a:lnTo>
                    <a:pt x="496137" y="90716"/>
                  </a:lnTo>
                  <a:lnTo>
                    <a:pt x="547990" y="80411"/>
                  </a:lnTo>
                  <a:lnTo>
                    <a:pt x="601868" y="70640"/>
                  </a:lnTo>
                  <a:lnTo>
                    <a:pt x="657690" y="61420"/>
                  </a:lnTo>
                  <a:lnTo>
                    <a:pt x="715377" y="52770"/>
                  </a:lnTo>
                  <a:lnTo>
                    <a:pt x="774848" y="44707"/>
                  </a:lnTo>
                  <a:lnTo>
                    <a:pt x="836025" y="37250"/>
                  </a:lnTo>
                  <a:lnTo>
                    <a:pt x="898827" y="30418"/>
                  </a:lnTo>
                  <a:lnTo>
                    <a:pt x="963174" y="24227"/>
                  </a:lnTo>
                  <a:lnTo>
                    <a:pt x="1028987" y="18697"/>
                  </a:lnTo>
                  <a:lnTo>
                    <a:pt x="1096185" y="13845"/>
                  </a:lnTo>
                  <a:lnTo>
                    <a:pt x="1164689" y="9690"/>
                  </a:lnTo>
                  <a:lnTo>
                    <a:pt x="1234419" y="6250"/>
                  </a:lnTo>
                  <a:lnTo>
                    <a:pt x="1305294" y="3543"/>
                  </a:lnTo>
                  <a:lnTo>
                    <a:pt x="1377236" y="1586"/>
                  </a:lnTo>
                  <a:lnTo>
                    <a:pt x="1450165" y="399"/>
                  </a:lnTo>
                  <a:lnTo>
                    <a:pt x="1524000" y="0"/>
                  </a:lnTo>
                  <a:lnTo>
                    <a:pt x="1524000" y="198120"/>
                  </a:lnTo>
                  <a:lnTo>
                    <a:pt x="1456879" y="198453"/>
                  </a:lnTo>
                  <a:lnTo>
                    <a:pt x="1390364" y="199446"/>
                  </a:lnTo>
                  <a:lnTo>
                    <a:pt x="1324525" y="201086"/>
                  </a:lnTo>
                  <a:lnTo>
                    <a:pt x="1259433" y="203362"/>
                  </a:lnTo>
                  <a:lnTo>
                    <a:pt x="1195161" y="206260"/>
                  </a:lnTo>
                  <a:lnTo>
                    <a:pt x="1131779" y="209769"/>
                  </a:lnTo>
                  <a:lnTo>
                    <a:pt x="1069359" y="213877"/>
                  </a:lnTo>
                  <a:lnTo>
                    <a:pt x="1007972" y="218571"/>
                  </a:lnTo>
                  <a:lnTo>
                    <a:pt x="947691" y="223840"/>
                  </a:lnTo>
                  <a:lnTo>
                    <a:pt x="888586" y="229672"/>
                  </a:lnTo>
                  <a:lnTo>
                    <a:pt x="830728" y="236054"/>
                  </a:lnTo>
                  <a:lnTo>
                    <a:pt x="774189" y="242974"/>
                  </a:lnTo>
                  <a:lnTo>
                    <a:pt x="719042" y="250420"/>
                  </a:lnTo>
                  <a:lnTo>
                    <a:pt x="665356" y="258380"/>
                  </a:lnTo>
                  <a:lnTo>
                    <a:pt x="613203" y="266842"/>
                  </a:lnTo>
                  <a:lnTo>
                    <a:pt x="562655" y="275794"/>
                  </a:lnTo>
                  <a:lnTo>
                    <a:pt x="513784" y="285224"/>
                  </a:lnTo>
                  <a:lnTo>
                    <a:pt x="466660" y="295119"/>
                  </a:lnTo>
                  <a:lnTo>
                    <a:pt x="421356" y="305468"/>
                  </a:lnTo>
                  <a:lnTo>
                    <a:pt x="377942" y="316258"/>
                  </a:lnTo>
                  <a:lnTo>
                    <a:pt x="336490" y="327477"/>
                  </a:lnTo>
                  <a:lnTo>
                    <a:pt x="297072" y="339113"/>
                  </a:lnTo>
                  <a:lnTo>
                    <a:pt x="259758" y="351155"/>
                  </a:lnTo>
                  <a:lnTo>
                    <a:pt x="191731" y="376405"/>
                  </a:lnTo>
                  <a:lnTo>
                    <a:pt x="132981" y="403129"/>
                  </a:lnTo>
                  <a:lnTo>
                    <a:pt x="84079" y="431232"/>
                  </a:lnTo>
                  <a:lnTo>
                    <a:pt x="63500" y="4457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0" y="6148299"/>
            <a:ext cx="9144000" cy="69215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36525" algn="r">
              <a:lnSpc>
                <a:spcPts val="1675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Европейские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профилактике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сердечно-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сосудистых</a:t>
            </a:r>
            <a:endParaRPr sz="1600">
              <a:latin typeface="Calibri"/>
              <a:cs typeface="Calibri"/>
            </a:endParaRPr>
          </a:p>
          <a:p>
            <a:pPr marL="2368550" marR="83820" indent="2840990" algn="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заболеваний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клинической</a:t>
            </a:r>
            <a:r>
              <a:rPr sz="16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практике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2016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Национальные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«Кардиоваскулярная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профилактика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2017»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5994437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7243" y="202184"/>
            <a:ext cx="83223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100"/>
              </a:spcBef>
              <a:tabLst>
                <a:tab pos="5782310" algn="l"/>
              </a:tabLst>
            </a:pP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Важнейший</a:t>
            </a:r>
            <a:r>
              <a:rPr sz="2400" b="1" spc="-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фактор</a:t>
            </a:r>
            <a:r>
              <a:rPr sz="2400" b="1" spc="-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риска</a:t>
            </a:r>
            <a:r>
              <a:rPr sz="2400" b="1" spc="-3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инфаркта</a:t>
            </a:r>
            <a:r>
              <a:rPr sz="2400" b="1" spc="-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миокарда</a:t>
            </a:r>
            <a:r>
              <a:rPr sz="2400" b="1" spc="-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600"/>
                </a:solidFill>
                <a:latin typeface="Calibri"/>
                <a:cs typeface="Calibri"/>
              </a:rPr>
              <a:t>повышенный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уровень</a:t>
            </a:r>
            <a:r>
              <a:rPr sz="2400"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«плохого»</a:t>
            </a:r>
            <a:r>
              <a:rPr sz="2400" b="1" spc="-8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600"/>
                </a:solidFill>
                <a:latin typeface="Calibri"/>
                <a:cs typeface="Calibri"/>
              </a:rPr>
              <a:t>холестерина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	(ХС</a:t>
            </a:r>
            <a:r>
              <a:rPr sz="2400" b="1" spc="-9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600"/>
                </a:solidFill>
                <a:latin typeface="Calibri"/>
                <a:cs typeface="Calibri"/>
              </a:rPr>
              <a:t>ЛНП)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0485" marR="5080">
              <a:lnSpc>
                <a:spcPct val="100699"/>
              </a:lnSpc>
              <a:spcBef>
                <a:spcPts val="70"/>
              </a:spcBef>
            </a:pPr>
            <a:r>
              <a:rPr sz="2800" dirty="0">
                <a:solidFill>
                  <a:srgbClr val="006600"/>
                </a:solidFill>
              </a:rPr>
              <a:t>Каковы</a:t>
            </a:r>
            <a:r>
              <a:rPr sz="2800" spc="-80" dirty="0">
                <a:solidFill>
                  <a:srgbClr val="006600"/>
                </a:solidFill>
              </a:rPr>
              <a:t> </a:t>
            </a:r>
            <a:r>
              <a:rPr sz="2800" dirty="0">
                <a:solidFill>
                  <a:srgbClr val="006600"/>
                </a:solidFill>
              </a:rPr>
              <a:t>нормы</a:t>
            </a:r>
            <a:r>
              <a:rPr sz="2800" spc="-85" dirty="0">
                <a:solidFill>
                  <a:srgbClr val="006600"/>
                </a:solidFill>
              </a:rPr>
              <a:t> </a:t>
            </a:r>
            <a:r>
              <a:rPr sz="2800" spc="-20" dirty="0">
                <a:solidFill>
                  <a:srgbClr val="006600"/>
                </a:solidFill>
              </a:rPr>
              <a:t>содержания</a:t>
            </a:r>
            <a:r>
              <a:rPr sz="2800" spc="-70" dirty="0">
                <a:solidFill>
                  <a:srgbClr val="006600"/>
                </a:solidFill>
              </a:rPr>
              <a:t> </a:t>
            </a:r>
            <a:r>
              <a:rPr sz="2800" spc="-20" dirty="0">
                <a:solidFill>
                  <a:srgbClr val="006600"/>
                </a:solidFill>
              </a:rPr>
              <a:t>холестерина</a:t>
            </a:r>
            <a:r>
              <a:rPr sz="2800" spc="-90" dirty="0">
                <a:solidFill>
                  <a:srgbClr val="006600"/>
                </a:solidFill>
              </a:rPr>
              <a:t> </a:t>
            </a:r>
            <a:r>
              <a:rPr sz="2800" dirty="0">
                <a:solidFill>
                  <a:srgbClr val="006600"/>
                </a:solidFill>
              </a:rPr>
              <a:t>в</a:t>
            </a:r>
            <a:r>
              <a:rPr sz="2800" spc="-90" dirty="0">
                <a:solidFill>
                  <a:srgbClr val="006600"/>
                </a:solidFill>
              </a:rPr>
              <a:t> </a:t>
            </a:r>
            <a:r>
              <a:rPr sz="2800" spc="-10" dirty="0">
                <a:solidFill>
                  <a:srgbClr val="006600"/>
                </a:solidFill>
              </a:rPr>
              <a:t>крови согласно</a:t>
            </a:r>
            <a:r>
              <a:rPr sz="2800" spc="-140" dirty="0">
                <a:solidFill>
                  <a:srgbClr val="006600"/>
                </a:solidFill>
              </a:rPr>
              <a:t> </a:t>
            </a:r>
            <a:r>
              <a:rPr sz="2800" spc="-10" dirty="0">
                <a:solidFill>
                  <a:srgbClr val="006600"/>
                </a:solidFill>
              </a:rPr>
              <a:t>последним</a:t>
            </a:r>
            <a:r>
              <a:rPr sz="2800" spc="-114" dirty="0">
                <a:solidFill>
                  <a:srgbClr val="006600"/>
                </a:solidFill>
              </a:rPr>
              <a:t> </a:t>
            </a:r>
            <a:r>
              <a:rPr sz="2800" spc="-10" dirty="0">
                <a:solidFill>
                  <a:srgbClr val="006600"/>
                </a:solidFill>
              </a:rPr>
              <a:t>рекомендациям?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18033" y="1354328"/>
            <a:ext cx="7907020" cy="332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700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Общий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холестерин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менее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ммоль/л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большинства </a:t>
            </a:r>
            <a:r>
              <a:rPr sz="2400" b="1" dirty="0">
                <a:latin typeface="Calibri"/>
                <a:cs typeface="Calibri"/>
              </a:rPr>
              <a:t>здоровых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людей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Холестерин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липопротеинов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низкой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плотности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(ХС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ЛНП)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&lt;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ммоль/л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большинства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здоровых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людей</a:t>
            </a:r>
            <a:endParaRPr sz="2400">
              <a:latin typeface="Calibri"/>
              <a:cs typeface="Calibri"/>
            </a:endParaRPr>
          </a:p>
          <a:p>
            <a:pPr marL="452755" indent="-440690">
              <a:lnSpc>
                <a:spcPct val="100000"/>
              </a:lnSpc>
              <a:buClr>
                <a:srgbClr val="FF0000"/>
              </a:buClr>
              <a:buAutoNum type="arabicPeriod" startAt="3"/>
              <a:tabLst>
                <a:tab pos="452755" algn="l"/>
                <a:tab pos="453390" algn="l"/>
              </a:tabLst>
            </a:pPr>
            <a:r>
              <a:rPr sz="2400" b="1" dirty="0">
                <a:latin typeface="Calibri"/>
                <a:cs typeface="Calibri"/>
              </a:rPr>
              <a:t>Холестерин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липопротеинов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низкой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плотности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(ХС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ЛНП)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&lt;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1,8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ммоль/л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пациентов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ишемической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болезнью</a:t>
            </a:r>
            <a:endParaRPr sz="2400">
              <a:latin typeface="Calibri"/>
              <a:cs typeface="Calibri"/>
            </a:endParaRPr>
          </a:p>
          <a:p>
            <a:pPr marL="490855" marR="35877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сердца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лиц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очень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высоким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сердечно-сосудистым риском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Все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перечисленное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3541" y="4499571"/>
            <a:ext cx="3288665" cy="1835785"/>
            <a:chOff x="4713541" y="4499571"/>
            <a:chExt cx="3288665" cy="1835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3129" y="4509096"/>
              <a:ext cx="3269106" cy="18162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18303" y="4504334"/>
              <a:ext cx="3279140" cy="1826260"/>
            </a:xfrm>
            <a:custGeom>
              <a:avLst/>
              <a:gdLst/>
              <a:ahLst/>
              <a:cxnLst/>
              <a:rect l="l" t="t" r="r" b="b"/>
              <a:pathLst>
                <a:path w="3279140" h="1826260">
                  <a:moveTo>
                    <a:pt x="0" y="1825752"/>
                  </a:moveTo>
                  <a:lnTo>
                    <a:pt x="3278632" y="1825752"/>
                  </a:lnTo>
                  <a:lnTo>
                    <a:pt x="3278632" y="0"/>
                  </a:lnTo>
                  <a:lnTo>
                    <a:pt x="0" y="0"/>
                  </a:lnTo>
                  <a:lnTo>
                    <a:pt x="0" y="1825752"/>
                  </a:lnTo>
                  <a:close/>
                </a:path>
              </a:pathLst>
            </a:custGeom>
            <a:ln w="9525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79" y="56133"/>
            <a:ext cx="8036559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Каковы</a:t>
            </a:r>
            <a:r>
              <a:rPr sz="3200" spc="-90" dirty="0"/>
              <a:t> </a:t>
            </a:r>
            <a:r>
              <a:rPr sz="3200" dirty="0"/>
              <a:t>нормы</a:t>
            </a:r>
            <a:r>
              <a:rPr sz="3200" spc="-95" dirty="0"/>
              <a:t> </a:t>
            </a:r>
            <a:r>
              <a:rPr sz="3200" spc="-10" dirty="0"/>
              <a:t>содержания</a:t>
            </a:r>
            <a:r>
              <a:rPr sz="3200" spc="-110" dirty="0"/>
              <a:t> </a:t>
            </a:r>
            <a:r>
              <a:rPr sz="3200" dirty="0"/>
              <a:t>холестерина</a:t>
            </a:r>
            <a:r>
              <a:rPr sz="3200" spc="-85" dirty="0"/>
              <a:t> </a:t>
            </a:r>
            <a:r>
              <a:rPr sz="3200" spc="-50" dirty="0"/>
              <a:t>в</a:t>
            </a:r>
            <a:endParaRPr sz="32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dirty="0"/>
              <a:t>крови</a:t>
            </a:r>
            <a:r>
              <a:rPr sz="3200" spc="-75" dirty="0"/>
              <a:t> </a:t>
            </a:r>
            <a:r>
              <a:rPr sz="3200" dirty="0"/>
              <a:t>согласно</a:t>
            </a:r>
            <a:r>
              <a:rPr sz="3200" spc="-85" dirty="0"/>
              <a:t> </a:t>
            </a:r>
            <a:r>
              <a:rPr sz="3200" dirty="0"/>
              <a:t>последним</a:t>
            </a:r>
            <a:r>
              <a:rPr sz="3200" spc="-70" dirty="0"/>
              <a:t> </a:t>
            </a:r>
            <a:r>
              <a:rPr sz="3200" spc="-10" dirty="0"/>
              <a:t>рекомендациям?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945" y="5444972"/>
            <a:ext cx="3448325" cy="1316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1411" y="5760821"/>
            <a:ext cx="50285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386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3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 лечению</a:t>
            </a:r>
            <a:r>
              <a:rPr sz="1200" b="1" spc="-3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дислипидемий</a:t>
            </a:r>
            <a:r>
              <a:rPr sz="1200" b="1" spc="-3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 Национальные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 профилактика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805" y="1134617"/>
            <a:ext cx="7908290" cy="332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827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Общий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холестерин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менее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ммоль/л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большинства </a:t>
            </a:r>
            <a:r>
              <a:rPr sz="2400" b="1" dirty="0">
                <a:latin typeface="Calibri"/>
                <a:cs typeface="Calibri"/>
              </a:rPr>
              <a:t>здоровых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людей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Холестерин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липопротеинов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низкой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плотности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(ХС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ЛНП)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&lt;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ммоль/л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большинства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здоровых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людей</a:t>
            </a:r>
            <a:endParaRPr sz="2400">
              <a:latin typeface="Calibri"/>
              <a:cs typeface="Calibri"/>
            </a:endParaRPr>
          </a:p>
          <a:p>
            <a:pPr marL="452755" indent="-440690">
              <a:lnSpc>
                <a:spcPct val="100000"/>
              </a:lnSpc>
              <a:buClr>
                <a:srgbClr val="FF0000"/>
              </a:buClr>
              <a:buAutoNum type="arabicPeriod" startAt="3"/>
              <a:tabLst>
                <a:tab pos="452755" algn="l"/>
                <a:tab pos="453390" algn="l"/>
              </a:tabLst>
            </a:pPr>
            <a:r>
              <a:rPr sz="2400" b="1" dirty="0">
                <a:latin typeface="Calibri"/>
                <a:cs typeface="Calibri"/>
              </a:rPr>
              <a:t>Холестерин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липопротеинов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низкой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плотности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(ХС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ЛНП)</a:t>
            </a:r>
            <a:endParaRPr sz="2400">
              <a:latin typeface="Calibri"/>
              <a:cs typeface="Calibri"/>
            </a:endParaRPr>
          </a:p>
          <a:p>
            <a:pPr marL="490855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&lt;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1,8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ммоль/л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пациентов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ишемической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болезнью </a:t>
            </a:r>
            <a:r>
              <a:rPr sz="2400" b="1" dirty="0">
                <a:latin typeface="Calibri"/>
                <a:cs typeface="Calibri"/>
              </a:rPr>
              <a:t>сердца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сердечно-сосудистыми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лиц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очень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высоким сердечно-сосудистым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риском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0492" y="4139539"/>
            <a:ext cx="2755900" cy="1539240"/>
            <a:chOff x="5210492" y="4139539"/>
            <a:chExt cx="2755900" cy="15392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80" y="4149064"/>
              <a:ext cx="2736342" cy="15201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15254" y="4144302"/>
              <a:ext cx="2746375" cy="1529715"/>
            </a:xfrm>
            <a:custGeom>
              <a:avLst/>
              <a:gdLst/>
              <a:ahLst/>
              <a:cxnLst/>
              <a:rect l="l" t="t" r="r" b="b"/>
              <a:pathLst>
                <a:path w="2746375" h="1529714">
                  <a:moveTo>
                    <a:pt x="0" y="1529715"/>
                  </a:moveTo>
                  <a:lnTo>
                    <a:pt x="2745867" y="1529715"/>
                  </a:lnTo>
                  <a:lnTo>
                    <a:pt x="2745867" y="0"/>
                  </a:lnTo>
                  <a:lnTo>
                    <a:pt x="0" y="0"/>
                  </a:lnTo>
                  <a:lnTo>
                    <a:pt x="0" y="1529715"/>
                  </a:lnTo>
                  <a:close/>
                </a:path>
              </a:pathLst>
            </a:custGeom>
            <a:ln w="9525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85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2150"/>
                </a:moveTo>
                <a:lnTo>
                  <a:pt x="9144000" y="692150"/>
                </a:lnTo>
                <a:lnTo>
                  <a:pt x="914400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5637" rIns="0" bIns="0" rtlCol="0">
            <a:spAutoFit/>
          </a:bodyPr>
          <a:lstStyle/>
          <a:p>
            <a:pPr marL="47498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настоящее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время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уровень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общего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холестерина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основном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используется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Calibri"/>
                <a:cs typeface="Calibri"/>
              </a:rPr>
              <a:t>для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оценки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суммарного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сердечно-сосудистого</a:t>
            </a:r>
            <a:r>
              <a:rPr sz="18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риска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основании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которого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выбираются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целевые</a:t>
            </a:r>
            <a:r>
              <a:rPr sz="18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уровни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холестерина</a:t>
            </a:r>
            <a:r>
              <a:rPr sz="18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липопротеинов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низкой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плотности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" y="6170612"/>
            <a:ext cx="9134475" cy="68770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Catapano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ESC/EAS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Guidelines for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Dyslipidaemias.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Eur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Heart J.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14;37(39):2999-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3058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21387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3564" y="2189695"/>
            <a:ext cx="6339205" cy="2957195"/>
            <a:chOff x="683564" y="2189695"/>
            <a:chExt cx="6339205" cy="2957195"/>
          </a:xfrm>
        </p:grpSpPr>
        <p:sp>
          <p:nvSpPr>
            <p:cNvPr id="7" name="object 7"/>
            <p:cNvSpPr/>
            <p:nvPr/>
          </p:nvSpPr>
          <p:spPr>
            <a:xfrm>
              <a:off x="683564" y="2189695"/>
              <a:ext cx="6339205" cy="1122045"/>
            </a:xfrm>
            <a:custGeom>
              <a:avLst/>
              <a:gdLst/>
              <a:ahLst/>
              <a:cxnLst/>
              <a:rect l="l" t="t" r="r" b="b"/>
              <a:pathLst>
                <a:path w="6339205" h="1122045">
                  <a:moveTo>
                    <a:pt x="6338950" y="0"/>
                  </a:moveTo>
                  <a:lnTo>
                    <a:pt x="0" y="0"/>
                  </a:lnTo>
                  <a:lnTo>
                    <a:pt x="0" y="1121702"/>
                  </a:lnTo>
                  <a:lnTo>
                    <a:pt x="6338950" y="1121702"/>
                  </a:lnTo>
                  <a:lnTo>
                    <a:pt x="63389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564" y="3311359"/>
              <a:ext cx="6339205" cy="1122045"/>
            </a:xfrm>
            <a:custGeom>
              <a:avLst/>
              <a:gdLst/>
              <a:ahLst/>
              <a:cxnLst/>
              <a:rect l="l" t="t" r="r" b="b"/>
              <a:pathLst>
                <a:path w="6339205" h="1122045">
                  <a:moveTo>
                    <a:pt x="6338950" y="0"/>
                  </a:moveTo>
                  <a:lnTo>
                    <a:pt x="0" y="0"/>
                  </a:lnTo>
                  <a:lnTo>
                    <a:pt x="0" y="1121702"/>
                  </a:lnTo>
                  <a:lnTo>
                    <a:pt x="6338950" y="1121702"/>
                  </a:lnTo>
                  <a:lnTo>
                    <a:pt x="6338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564" y="4433036"/>
              <a:ext cx="6339205" cy="702310"/>
            </a:xfrm>
            <a:custGeom>
              <a:avLst/>
              <a:gdLst/>
              <a:ahLst/>
              <a:cxnLst/>
              <a:rect l="l" t="t" r="r" b="b"/>
              <a:pathLst>
                <a:path w="6339205" h="702310">
                  <a:moveTo>
                    <a:pt x="6338950" y="0"/>
                  </a:moveTo>
                  <a:lnTo>
                    <a:pt x="0" y="0"/>
                  </a:lnTo>
                  <a:lnTo>
                    <a:pt x="0" y="702208"/>
                  </a:lnTo>
                  <a:lnTo>
                    <a:pt x="6338950" y="702208"/>
                  </a:lnTo>
                  <a:lnTo>
                    <a:pt x="633895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5672" y="2386584"/>
              <a:ext cx="422148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9972" y="2386584"/>
              <a:ext cx="425196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320" y="2386584"/>
              <a:ext cx="367284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6755" y="2386584"/>
              <a:ext cx="423672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9635" y="2386584"/>
              <a:ext cx="986027" cy="513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7816" y="2386584"/>
              <a:ext cx="525780" cy="5135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5672" y="3508248"/>
              <a:ext cx="422148" cy="5135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9972" y="3508248"/>
              <a:ext cx="425196" cy="5135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7320" y="3508248"/>
              <a:ext cx="367284" cy="5135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6755" y="3508248"/>
              <a:ext cx="423672" cy="513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9635" y="3508248"/>
              <a:ext cx="986027" cy="513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7816" y="3508248"/>
              <a:ext cx="525780" cy="513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5464" y="4632960"/>
              <a:ext cx="422148" cy="513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69764" y="4632960"/>
              <a:ext cx="423672" cy="5135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37404" y="4632960"/>
              <a:ext cx="986027" cy="513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5584" y="4632960"/>
              <a:ext cx="525779" cy="513588"/>
            </a:xfrm>
            <a:prstGeom prst="rect">
              <a:avLst/>
            </a:prstGeom>
          </p:spPr>
        </p:pic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677214" y="1622425"/>
          <a:ext cx="8077834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05">
                <a:tc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Риск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Целевые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уровни</a:t>
                      </a:r>
                      <a:r>
                        <a:rPr sz="1800" b="1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ХС-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ЛНП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10">
                <a:tc>
                  <a:txBody>
                    <a:bodyPr/>
                    <a:lstStyle/>
                    <a:p>
                      <a:pPr marL="246379">
                        <a:lnSpc>
                          <a:spcPts val="2045"/>
                        </a:lnSpc>
                        <a:tabLst>
                          <a:tab pos="1519555" algn="l"/>
                          <a:tab pos="1771014" algn="l"/>
                          <a:tab pos="2513330" algn="l"/>
                          <a:tab pos="3564890" algn="l"/>
                          <a:tab pos="4460875" algn="l"/>
                          <a:tab pos="4860925" algn="l"/>
                          <a:tab pos="5648325" algn="l"/>
                        </a:tabLst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Пациентам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очень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высоким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риском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шкале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 marR="61594">
                        <a:lnSpc>
                          <a:spcPct val="100000"/>
                        </a:lnSpc>
                        <a:tabLst>
                          <a:tab pos="445643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рекомендуется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ХС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ЛПНП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&lt;1,8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r>
                        <a:rPr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его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снижение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менее,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чем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b="1" spc="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исходного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уровня,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исходно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он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был в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диапазоне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1,8-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3,5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410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  <a:tabLst>
                          <a:tab pos="1493520" algn="l"/>
                          <a:tab pos="1899285" algn="l"/>
                          <a:tab pos="3106420" algn="l"/>
                          <a:tab pos="4154804" algn="l"/>
                          <a:tab pos="4706620" algn="l"/>
                          <a:tab pos="5648325" algn="l"/>
                        </a:tabLst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Пациентам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высоким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риском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шкале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 marR="61594">
                        <a:lnSpc>
                          <a:spcPct val="100000"/>
                        </a:lnSpc>
                        <a:tabLst>
                          <a:tab pos="445643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рекомендуется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ХС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ЛПНП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&lt;2,6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r>
                        <a:rPr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его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снижение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менее,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чем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b="1" spc="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исходного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уровня,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он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находился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 диапазоне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2,6-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Пациентам</a:t>
                      </a:r>
                      <a:r>
                        <a:rPr sz="1800" b="1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умеренным</a:t>
                      </a:r>
                      <a:r>
                        <a:rPr sz="18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низким</a:t>
                      </a:r>
                      <a:r>
                        <a:rPr sz="18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риском</a:t>
                      </a:r>
                      <a:r>
                        <a:rPr sz="18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шкале</a:t>
                      </a:r>
                      <a:r>
                        <a:rPr sz="18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рекомендуется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ХС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ЛПНП</a:t>
                      </a:r>
                      <a:r>
                        <a:rPr sz="1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&lt;3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ммоль/л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IIа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199136" y="5358485"/>
            <a:ext cx="302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Европейские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рекомендации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по </a:t>
            </a:r>
            <a:r>
              <a:rPr sz="1800" i="1" dirty="0">
                <a:latin typeface="Calibri"/>
                <a:cs typeface="Calibri"/>
              </a:rPr>
              <a:t>лечению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дислипидемий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5896" y="5360314"/>
            <a:ext cx="424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Национальные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рекомендации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«Кардиоваскулярная</a:t>
            </a:r>
            <a:r>
              <a:rPr sz="1800" i="1" dirty="0">
                <a:latin typeface="Calibri"/>
                <a:cs typeface="Calibri"/>
              </a:rPr>
              <a:t> профилактика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2017»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64218"/>
            <a:ext cx="7332345" cy="872490"/>
            <a:chOff x="80772" y="164218"/>
            <a:chExt cx="7332345" cy="872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57" y="164218"/>
              <a:ext cx="7140032" cy="291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356615"/>
              <a:ext cx="17891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58039"/>
            <a:ext cx="71539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859C"/>
                </a:solidFill>
              </a:rPr>
              <a:t>Диета</a:t>
            </a:r>
            <a:r>
              <a:rPr sz="2400" spc="-55" dirty="0">
                <a:solidFill>
                  <a:srgbClr val="30859C"/>
                </a:solidFill>
              </a:rPr>
              <a:t> </a:t>
            </a:r>
            <a:r>
              <a:rPr sz="2400" dirty="0">
                <a:solidFill>
                  <a:srgbClr val="30859C"/>
                </a:solidFill>
              </a:rPr>
              <a:t>снижает</a:t>
            </a:r>
            <a:r>
              <a:rPr sz="2400" spc="-40" dirty="0">
                <a:solidFill>
                  <a:srgbClr val="30859C"/>
                </a:solidFill>
              </a:rPr>
              <a:t> </a:t>
            </a:r>
            <a:r>
              <a:rPr sz="2400" dirty="0">
                <a:solidFill>
                  <a:srgbClr val="30859C"/>
                </a:solidFill>
              </a:rPr>
              <a:t>уровень</a:t>
            </a:r>
            <a:r>
              <a:rPr sz="2400" spc="-40" dirty="0">
                <a:solidFill>
                  <a:srgbClr val="30859C"/>
                </a:solidFill>
              </a:rPr>
              <a:t> </a:t>
            </a:r>
            <a:r>
              <a:rPr sz="2400" dirty="0">
                <a:solidFill>
                  <a:srgbClr val="30859C"/>
                </a:solidFill>
              </a:rPr>
              <a:t>холестерина</a:t>
            </a:r>
            <a:r>
              <a:rPr sz="2400" spc="-70" dirty="0">
                <a:solidFill>
                  <a:srgbClr val="30859C"/>
                </a:solidFill>
              </a:rPr>
              <a:t> </a:t>
            </a:r>
            <a:r>
              <a:rPr sz="2400" dirty="0">
                <a:solidFill>
                  <a:srgbClr val="30859C"/>
                </a:solidFill>
              </a:rPr>
              <a:t>довольно</a:t>
            </a:r>
            <a:r>
              <a:rPr sz="2400" spc="-50" dirty="0">
                <a:solidFill>
                  <a:srgbClr val="30859C"/>
                </a:solidFill>
              </a:rPr>
              <a:t> </a:t>
            </a:r>
            <a:r>
              <a:rPr sz="2400" spc="-10" dirty="0">
                <a:solidFill>
                  <a:srgbClr val="30859C"/>
                </a:solidFill>
              </a:rPr>
              <a:t>слабо, поэтому…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317" y="4544377"/>
            <a:ext cx="1735938" cy="1118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65117" y="0"/>
            <a:ext cx="1328968" cy="9559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3692" y="774573"/>
            <a:ext cx="8361680" cy="52311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1780" marR="55880" indent="-208915">
              <a:lnSpc>
                <a:spcPct val="92400"/>
              </a:lnSpc>
              <a:spcBef>
                <a:spcPts val="459"/>
              </a:spcBef>
            </a:pPr>
            <a:r>
              <a:rPr sz="6000" spc="-30" baseline="-19444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6000" spc="-847" baseline="-1944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Большинству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людей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ишемической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болезнью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сердца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высоким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очень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высоким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сердечно-сосудистым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риском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врачи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назначают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снижающие холестерин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препараты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495934" indent="-224790">
              <a:lnSpc>
                <a:spcPts val="2150"/>
              </a:lnSpc>
              <a:buClr>
                <a:srgbClr val="E36C09"/>
              </a:buClr>
              <a:buFont typeface="Wingdings"/>
              <a:buChar char=""/>
              <a:tabLst>
                <a:tab pos="496570" algn="l"/>
              </a:tabLst>
            </a:pPr>
            <a:r>
              <a:rPr sz="1800" dirty="0">
                <a:latin typeface="Calibri"/>
                <a:cs typeface="Calibri"/>
              </a:rPr>
              <a:t>Наиболее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практике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назначаются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класса </a:t>
            </a:r>
            <a:r>
              <a:rPr sz="1800" b="1" dirty="0">
                <a:latin typeface="Calibri"/>
                <a:cs typeface="Calibri"/>
              </a:rPr>
              <a:t>статинов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27178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аторвастатин,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розувастатин,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симвастатин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т.д.</a:t>
            </a:r>
            <a:endParaRPr sz="1800">
              <a:latin typeface="Calibri"/>
              <a:cs typeface="Calibri"/>
            </a:endParaRPr>
          </a:p>
          <a:p>
            <a:pPr marL="271780" marR="203200">
              <a:lnSpc>
                <a:spcPts val="2140"/>
              </a:lnSpc>
              <a:spcBef>
                <a:spcPts val="1310"/>
              </a:spcBef>
              <a:buClr>
                <a:srgbClr val="E36C09"/>
              </a:buClr>
              <a:buFont typeface="Wingdings"/>
              <a:buChar char=""/>
              <a:tabLst>
                <a:tab pos="49657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основном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статины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снижают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«плохой»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(ХС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ЛНП),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также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немного </a:t>
            </a:r>
            <a:r>
              <a:rPr sz="1800" dirty="0">
                <a:latin typeface="Calibri"/>
                <a:cs typeface="Calibri"/>
              </a:rPr>
              <a:t>повышают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«хороший»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(ХС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ЛВП)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снижают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триглицериды</a:t>
            </a:r>
            <a:endParaRPr sz="1800">
              <a:latin typeface="Calibri"/>
              <a:cs typeface="Calibri"/>
            </a:endParaRPr>
          </a:p>
          <a:p>
            <a:pPr marL="495934" indent="-224790">
              <a:lnSpc>
                <a:spcPts val="2150"/>
              </a:lnSpc>
              <a:spcBef>
                <a:spcPts val="1155"/>
              </a:spcBef>
              <a:buClr>
                <a:srgbClr val="E36C09"/>
              </a:buClr>
              <a:buFont typeface="Wingdings"/>
              <a:buChar char=""/>
              <a:tabLst>
                <a:tab pos="496570" algn="l"/>
              </a:tabLst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назначен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принимать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постоянно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27178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коем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отменять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даже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достигнутый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уровень</a:t>
            </a:r>
            <a:endParaRPr sz="1800">
              <a:latin typeface="Calibri"/>
              <a:cs typeface="Calibri"/>
            </a:endParaRPr>
          </a:p>
          <a:p>
            <a:pPr marL="2717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холестерина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кажется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низким</a:t>
            </a:r>
            <a:endParaRPr sz="1800">
              <a:latin typeface="Calibri"/>
              <a:cs typeface="Calibri"/>
            </a:endParaRPr>
          </a:p>
          <a:p>
            <a:pPr marL="2005964" lvl="1" indent="-224790">
              <a:lnSpc>
                <a:spcPct val="100000"/>
              </a:lnSpc>
              <a:spcBef>
                <a:spcPts val="120"/>
              </a:spcBef>
              <a:buClr>
                <a:srgbClr val="E36C09"/>
              </a:buClr>
              <a:buFont typeface="Wingdings"/>
              <a:buChar char=""/>
              <a:tabLst>
                <a:tab pos="200660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целом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статины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хорошо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переносятся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безопасны</a:t>
            </a:r>
            <a:endParaRPr sz="1800">
              <a:latin typeface="Calibri"/>
              <a:cs typeface="Calibri"/>
            </a:endParaRPr>
          </a:p>
          <a:p>
            <a:pPr marL="2005964" lvl="1" indent="-224790">
              <a:lnSpc>
                <a:spcPts val="2150"/>
              </a:lnSpc>
              <a:spcBef>
                <a:spcPts val="1200"/>
              </a:spcBef>
              <a:buClr>
                <a:srgbClr val="E36C09"/>
              </a:buClr>
              <a:buFont typeface="Wingdings"/>
              <a:buChar char=""/>
              <a:tabLst>
                <a:tab pos="200660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редких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случаях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статинов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возможны</a:t>
            </a:r>
            <a:endParaRPr sz="1800">
              <a:latin typeface="Calibri"/>
              <a:cs typeface="Calibri"/>
            </a:endParaRPr>
          </a:p>
          <a:p>
            <a:pPr marL="178181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повышение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уровня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ферментов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печени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мышцах,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что</a:t>
            </a:r>
            <a:endParaRPr sz="1800">
              <a:latin typeface="Calibri"/>
              <a:cs typeface="Calibri"/>
            </a:endParaRPr>
          </a:p>
          <a:p>
            <a:pPr marL="1781810" marR="8534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понадобится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периодически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сдавать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анализ крови.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8" y="194564"/>
            <a:ext cx="714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9515" algn="l"/>
              </a:tabLst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Сахарный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диабет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	–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это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группа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заболеваний,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которые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9419" rIns="0" bIns="0" rtlCol="0">
            <a:spAutoFit/>
          </a:bodyPr>
          <a:lstStyle/>
          <a:p>
            <a:pPr marL="10287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характеризуются</a:t>
            </a:r>
            <a:r>
              <a:rPr sz="2400" spc="-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хроническим</a:t>
            </a:r>
            <a:r>
              <a:rPr sz="2400" spc="-2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повышением</a:t>
            </a:r>
            <a:r>
              <a:rPr sz="2400" spc="-1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уровня </a:t>
            </a:r>
            <a:r>
              <a:rPr sz="2400" spc="-10" dirty="0">
                <a:solidFill>
                  <a:srgbClr val="205868"/>
                </a:solidFill>
              </a:rPr>
              <a:t>сахара (глюкозы)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крови.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532000" y="1398270"/>
            <a:ext cx="71297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Сахарный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диабет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относится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наиболее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мощным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факторам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dirty="0">
                <a:latin typeface="Calibri"/>
                <a:cs typeface="Calibri"/>
              </a:rPr>
              <a:t>инфаркта</a:t>
            </a:r>
            <a:r>
              <a:rPr sz="2000" spc="-10" dirty="0">
                <a:latin typeface="Calibri"/>
                <a:cs typeface="Calibri"/>
              </a:rPr>
              <a:t> миокарда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других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сердечно-</a:t>
            </a:r>
            <a:r>
              <a:rPr sz="2000" spc="-10" dirty="0">
                <a:latin typeface="Calibri"/>
                <a:cs typeface="Calibri"/>
              </a:rPr>
              <a:t>сосудистых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заболеваний,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большинство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пациентов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СД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относится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категориям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высокого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очень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высокого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сердечно-сосудистого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риска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84" y="1172718"/>
            <a:ext cx="3568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2621279"/>
            <a:ext cx="8103108" cy="6797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/>
              <a:t>Знаете</a:t>
            </a:r>
            <a:r>
              <a:rPr spc="-40" dirty="0"/>
              <a:t> </a:t>
            </a:r>
            <a:r>
              <a:rPr dirty="0"/>
              <a:t>ли</a:t>
            </a:r>
            <a:r>
              <a:rPr spc="-30" dirty="0"/>
              <a:t> </a:t>
            </a:r>
            <a:r>
              <a:rPr dirty="0"/>
              <a:t>Вы</a:t>
            </a:r>
            <a:r>
              <a:rPr spc="-25" dirty="0"/>
              <a:t> </a:t>
            </a:r>
            <a:r>
              <a:rPr dirty="0"/>
              <a:t>верхнюю</a:t>
            </a:r>
            <a:r>
              <a:rPr spc="-30" dirty="0"/>
              <a:t> </a:t>
            </a:r>
            <a:r>
              <a:rPr dirty="0"/>
              <a:t>границу</a:t>
            </a:r>
            <a:r>
              <a:rPr spc="-20" dirty="0"/>
              <a:t> </a:t>
            </a:r>
            <a:r>
              <a:rPr dirty="0"/>
              <a:t>нормы</a:t>
            </a:r>
            <a:r>
              <a:rPr spc="-30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dirty="0"/>
              <a:t>сахара</a:t>
            </a:r>
            <a:r>
              <a:rPr spc="-35" dirty="0"/>
              <a:t> </a:t>
            </a:r>
            <a:r>
              <a:rPr spc="-10" dirty="0"/>
              <a:t>крови?</a:t>
            </a:r>
          </a:p>
          <a:p>
            <a:pPr marL="673735" indent="-343535">
              <a:lnSpc>
                <a:spcPct val="100000"/>
              </a:lnSpc>
              <a:spcBef>
                <a:spcPts val="1675"/>
              </a:spcBef>
              <a:buClr>
                <a:srgbClr val="FF0000"/>
              </a:buClr>
              <a:buAutoNum type="arabicPeriod"/>
              <a:tabLst>
                <a:tab pos="67437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5,6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ммоль/л,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если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анализа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использовалась</a:t>
            </a:r>
          </a:p>
          <a:p>
            <a:pPr marL="67373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капиллярная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кровь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(из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пальца)</a:t>
            </a:r>
          </a:p>
          <a:p>
            <a:pPr marL="673735" marR="694690" indent="-34290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67437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6,1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ммоль/л,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если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анализа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использовалась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венозная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кровь</a:t>
            </a:r>
          </a:p>
          <a:p>
            <a:pPr marL="673735" indent="-34353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67437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Все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перечисленное</a:t>
            </a:r>
            <a:r>
              <a:rPr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верно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1403" y="5209758"/>
            <a:ext cx="2198070" cy="13315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76" y="278129"/>
            <a:ext cx="8206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5994" algn="l"/>
                <a:tab pos="2009139" algn="l"/>
                <a:tab pos="3239135" algn="l"/>
                <a:tab pos="4670425" algn="l"/>
                <a:tab pos="6115685" algn="l"/>
                <a:tab pos="7697470" algn="l"/>
              </a:tabLst>
            </a:pPr>
            <a:r>
              <a:rPr sz="2400" spc="-10" dirty="0">
                <a:solidFill>
                  <a:srgbClr val="205868"/>
                </a:solidFill>
              </a:rPr>
              <a:t>Какие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самые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важные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признаки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инфаркта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10" dirty="0">
                <a:solidFill>
                  <a:srgbClr val="205868"/>
                </a:solidFill>
              </a:rPr>
              <a:t>миокарда,</a:t>
            </a:r>
            <a:r>
              <a:rPr sz="2400" dirty="0">
                <a:solidFill>
                  <a:srgbClr val="205868"/>
                </a:solidFill>
              </a:rPr>
              <a:t>	</a:t>
            </a:r>
            <a:r>
              <a:rPr sz="2400" spc="-25" dirty="0">
                <a:solidFill>
                  <a:srgbClr val="205868"/>
                </a:solidFill>
              </a:rPr>
              <a:t>при </a:t>
            </a:r>
            <a:r>
              <a:rPr sz="2400" dirty="0">
                <a:solidFill>
                  <a:srgbClr val="205868"/>
                </a:solidFill>
              </a:rPr>
              <a:t>которых</a:t>
            </a:r>
            <a:r>
              <a:rPr sz="2400" spc="-8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необходимо</a:t>
            </a:r>
            <a:r>
              <a:rPr sz="2400" spc="-6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вызвать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Скорую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помощь?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08177" y="1642364"/>
            <a:ext cx="709422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Боль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грудиной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левой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половине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грудной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клетки,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отдающая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нижнюю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челюсть,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левую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руку,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спину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Холодный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пот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Чувство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страха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Чувство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нехватки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воздуха,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одышка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Боль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животе,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рвота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(относительно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редко)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43" y="4941176"/>
            <a:ext cx="2135223" cy="1575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8043" y="1295020"/>
            <a:ext cx="8034020" cy="71120"/>
            <a:chOff x="498043" y="1295020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8" y="194564"/>
            <a:ext cx="714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9515" algn="l"/>
              </a:tabLst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Сахарный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диабет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	–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это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группа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заболеваний,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которые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9419" rIns="0" bIns="0" rtlCol="0">
            <a:spAutoFit/>
          </a:bodyPr>
          <a:lstStyle/>
          <a:p>
            <a:pPr marL="10287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характеризуются</a:t>
            </a:r>
            <a:r>
              <a:rPr sz="2400" spc="-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хроническим</a:t>
            </a:r>
            <a:r>
              <a:rPr sz="2400" spc="-2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повышением</a:t>
            </a:r>
            <a:r>
              <a:rPr sz="2400" spc="-1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уровня </a:t>
            </a:r>
            <a:r>
              <a:rPr sz="2400" spc="-10" dirty="0">
                <a:solidFill>
                  <a:srgbClr val="205868"/>
                </a:solidFill>
              </a:rPr>
              <a:t>сахара (глюкозы)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крови.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532000" y="1398270"/>
            <a:ext cx="71297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Сахарный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диабет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относится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наиболее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мощным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факторам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dirty="0">
                <a:latin typeface="Calibri"/>
                <a:cs typeface="Calibri"/>
              </a:rPr>
              <a:t>инфаркта</a:t>
            </a:r>
            <a:r>
              <a:rPr sz="2000" spc="-10" dirty="0">
                <a:latin typeface="Calibri"/>
                <a:cs typeface="Calibri"/>
              </a:rPr>
              <a:t> миокарда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других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сердечно-</a:t>
            </a:r>
            <a:r>
              <a:rPr sz="2000" spc="-10" dirty="0">
                <a:latin typeface="Calibri"/>
                <a:cs typeface="Calibri"/>
              </a:rPr>
              <a:t>сосудистых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заболеваний,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большинство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пациентов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СД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относится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категориям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высокого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очень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высокого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сердечно-сосудистого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риска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84" y="1172718"/>
            <a:ext cx="3568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2621279"/>
            <a:ext cx="8103108" cy="6797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/>
              <a:t>Знаете</a:t>
            </a:r>
            <a:r>
              <a:rPr spc="-40" dirty="0"/>
              <a:t> </a:t>
            </a:r>
            <a:r>
              <a:rPr dirty="0"/>
              <a:t>ли</a:t>
            </a:r>
            <a:r>
              <a:rPr spc="-30" dirty="0"/>
              <a:t> </a:t>
            </a:r>
            <a:r>
              <a:rPr dirty="0"/>
              <a:t>Вы</a:t>
            </a:r>
            <a:r>
              <a:rPr spc="-25" dirty="0"/>
              <a:t> </a:t>
            </a:r>
            <a:r>
              <a:rPr dirty="0"/>
              <a:t>верхнюю</a:t>
            </a:r>
            <a:r>
              <a:rPr spc="-30" dirty="0"/>
              <a:t> </a:t>
            </a:r>
            <a:r>
              <a:rPr dirty="0"/>
              <a:t>границу</a:t>
            </a:r>
            <a:r>
              <a:rPr spc="-20" dirty="0"/>
              <a:t> </a:t>
            </a:r>
            <a:r>
              <a:rPr dirty="0"/>
              <a:t>нормы</a:t>
            </a:r>
            <a:r>
              <a:rPr spc="-30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dirty="0"/>
              <a:t>сахара</a:t>
            </a:r>
            <a:r>
              <a:rPr spc="-35" dirty="0"/>
              <a:t> </a:t>
            </a:r>
            <a:r>
              <a:rPr spc="-10" dirty="0"/>
              <a:t>крови?</a:t>
            </a:r>
          </a:p>
          <a:p>
            <a:pPr marL="673735" indent="-343535">
              <a:lnSpc>
                <a:spcPct val="100000"/>
              </a:lnSpc>
              <a:spcBef>
                <a:spcPts val="1675"/>
              </a:spcBef>
              <a:buClr>
                <a:srgbClr val="FF0000"/>
              </a:buClr>
              <a:buAutoNum type="arabicPeriod"/>
              <a:tabLst>
                <a:tab pos="67437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5,6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ммоль/л,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если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анализа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использовалась</a:t>
            </a:r>
          </a:p>
          <a:p>
            <a:pPr marL="67373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капиллярная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кровь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(из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пальца)</a:t>
            </a:r>
          </a:p>
          <a:p>
            <a:pPr marL="673735" marR="694690" indent="-34290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67437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6,1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ммоль/л,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если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анализа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использовалась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венозная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кровь</a:t>
            </a:r>
          </a:p>
          <a:p>
            <a:pPr marL="673735" indent="-34353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674370" algn="l"/>
              </a:tabLst>
            </a:pPr>
            <a:r>
              <a:rPr dirty="0">
                <a:solidFill>
                  <a:srgbClr val="C00000"/>
                </a:solidFill>
              </a:rPr>
              <a:t>Все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перечисленное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верно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1403" y="5209758"/>
            <a:ext cx="2198070" cy="133157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6867525"/>
            <a:chOff x="-4762" y="0"/>
            <a:chExt cx="9153525" cy="68675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617" y="1379628"/>
              <a:ext cx="1406953" cy="2155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148" y="1242059"/>
              <a:ext cx="1882139" cy="513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6828" y="1242059"/>
              <a:ext cx="1623060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959" y="4662297"/>
              <a:ext cx="2590950" cy="2246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572" y="5485256"/>
              <a:ext cx="1523764" cy="22469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31037" y="1290573"/>
            <a:ext cx="785050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E36C09"/>
                </a:solidFill>
                <a:latin typeface="Calibri"/>
                <a:cs typeface="Calibri"/>
              </a:rPr>
              <a:t>Сахар</a:t>
            </a:r>
            <a:r>
              <a:rPr sz="1800" b="1" i="1" spc="-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36C09"/>
                </a:solidFill>
                <a:latin typeface="Calibri"/>
                <a:cs typeface="Calibri"/>
              </a:rPr>
              <a:t>крови</a:t>
            </a:r>
            <a:r>
              <a:rPr sz="1800" b="1" i="1" spc="-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36C09"/>
                </a:solidFill>
                <a:latin typeface="Calibri"/>
                <a:cs typeface="Calibri"/>
              </a:rPr>
              <a:t>и</a:t>
            </a:r>
            <a:r>
              <a:rPr sz="1800" b="1" i="1" spc="-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36C09"/>
                </a:solidFill>
                <a:latin typeface="Calibri"/>
                <a:cs typeface="Calibri"/>
              </a:rPr>
              <a:t>гликированный</a:t>
            </a:r>
            <a:r>
              <a:rPr sz="1800" b="1" i="1" spc="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E36C09"/>
                </a:solidFill>
                <a:latin typeface="Calibri"/>
                <a:cs typeface="Calibri"/>
              </a:rPr>
              <a:t>гемоглобин: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настоящее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существует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единого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целевого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уровня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гликированного гемоглобина,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подходил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пациентам.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лечения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зависят</a:t>
            </a:r>
            <a:r>
              <a:rPr sz="1800" spc="-25" dirty="0">
                <a:latin typeface="Calibri"/>
                <a:cs typeface="Calibri"/>
              </a:rPr>
              <a:t> от </a:t>
            </a:r>
            <a:r>
              <a:rPr sz="1800" dirty="0">
                <a:latin typeface="Calibri"/>
                <a:cs typeface="Calibri"/>
              </a:rPr>
              <a:t>возраста пациента, наличия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осложнений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риска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чрезмерного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снижения </a:t>
            </a:r>
            <a:r>
              <a:rPr sz="1800" spc="-10" dirty="0">
                <a:latin typeface="Calibri"/>
                <a:cs typeface="Calibri"/>
              </a:rPr>
              <a:t>сахара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крови.</a:t>
            </a:r>
            <a:endParaRPr sz="1800">
              <a:latin typeface="Calibri"/>
              <a:cs typeface="Calibri"/>
            </a:endParaRPr>
          </a:p>
          <a:p>
            <a:pPr marL="12700" marR="340360">
              <a:lnSpc>
                <a:spcPct val="100000"/>
              </a:lnSpc>
            </a:pP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У</a:t>
            </a:r>
            <a:r>
              <a:rPr sz="1800" b="1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большинства</a:t>
            </a:r>
            <a:r>
              <a:rPr sz="1800" b="1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людей</a:t>
            </a:r>
            <a:r>
              <a:rPr sz="1800" b="1" spc="-4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среднего</a:t>
            </a:r>
            <a:r>
              <a:rPr sz="1800" b="1" spc="-4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возраста</a:t>
            </a:r>
            <a:r>
              <a:rPr sz="1800" b="1" spc="-6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целевой</a:t>
            </a:r>
            <a:r>
              <a:rPr sz="1800" b="1" spc="-7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уровень</a:t>
            </a:r>
            <a:r>
              <a:rPr sz="1800" b="1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гликированного гемоглобина</a:t>
            </a:r>
            <a:r>
              <a:rPr sz="1800" b="1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должен</a:t>
            </a:r>
            <a:r>
              <a:rPr sz="1800" b="1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быть</a:t>
            </a:r>
            <a:r>
              <a:rPr sz="1800" b="1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&lt;</a:t>
            </a:r>
            <a:r>
              <a:rPr sz="1800" b="1" spc="36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36C09"/>
                </a:solidFill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Этому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соответствуют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следующие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значения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сахара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крови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самоконтроле:</a:t>
            </a:r>
            <a:endParaRPr sz="1800">
              <a:latin typeface="Calibri"/>
              <a:cs typeface="Calibri"/>
            </a:endParaRPr>
          </a:p>
          <a:p>
            <a:pPr marL="1426845" marR="2575560" indent="1414145">
              <a:lnSpc>
                <a:spcPct val="100000"/>
              </a:lnSpc>
            </a:pP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Натощак: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&lt;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7,0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ммоль/л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Через</a:t>
            </a:r>
            <a:r>
              <a:rPr sz="1800" b="1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часа</a:t>
            </a:r>
            <a:r>
              <a:rPr sz="1800" b="1" spc="-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после</a:t>
            </a:r>
            <a:r>
              <a:rPr sz="1800" b="1" spc="-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еды:</a:t>
            </a:r>
            <a:r>
              <a:rPr sz="1800" b="1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&lt;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9,0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ммоль/л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6600"/>
                </a:solidFill>
                <a:latin typeface="Calibri"/>
                <a:cs typeface="Calibri"/>
              </a:rPr>
              <a:t>Артериальное</a:t>
            </a:r>
            <a:r>
              <a:rPr sz="1800" b="1" i="1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600"/>
                </a:solidFill>
                <a:latin typeface="Calibri"/>
                <a:cs typeface="Calibri"/>
              </a:rPr>
              <a:t>давление: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АД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140/85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мм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рт.</a:t>
            </a:r>
            <a:r>
              <a:rPr sz="1800" b="1" spc="-25" dirty="0">
                <a:latin typeface="Calibri"/>
                <a:cs typeface="Calibri"/>
              </a:rPr>
              <a:t> ст.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6600"/>
                </a:solidFill>
                <a:latin typeface="Calibri"/>
                <a:cs typeface="Calibri"/>
              </a:rPr>
              <a:t>Липиды </a:t>
            </a:r>
            <a:r>
              <a:rPr sz="1800" b="1" i="1" spc="-10" dirty="0">
                <a:solidFill>
                  <a:srgbClr val="006600"/>
                </a:solidFill>
                <a:latin typeface="Calibri"/>
                <a:cs typeface="Calibri"/>
              </a:rPr>
              <a:t>крови: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ЛНП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&lt;2,5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ммоль/л</a:t>
            </a:r>
            <a:endParaRPr sz="1800">
              <a:latin typeface="Calibri"/>
              <a:cs typeface="Calibri"/>
            </a:endParaRPr>
          </a:p>
          <a:p>
            <a:pPr marL="1375410" marR="339979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&lt;1,8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ммоль/л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наличии протеинурии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6500" y="4953000"/>
            <a:ext cx="2857500" cy="183832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3457" y="475564"/>
            <a:ext cx="7243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Целевые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уровни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для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пациентов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сахарным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диабетом</a:t>
            </a:r>
            <a:endParaRPr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55" y="201929"/>
            <a:ext cx="8162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Психосоциальные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факторы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риска: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стресс,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тревога,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депрессия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654" y="5382839"/>
            <a:ext cx="1371345" cy="1412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8372" y="792860"/>
            <a:ext cx="76803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бывают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сложные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Стресс,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периоды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плохого </a:t>
            </a:r>
            <a:r>
              <a:rPr sz="1800" b="1" dirty="0">
                <a:latin typeface="Calibri"/>
                <a:cs typeface="Calibri"/>
              </a:rPr>
              <a:t>настроения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тревоги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нормальная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 и естественные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спутники человека.</a:t>
            </a:r>
            <a:endParaRPr sz="180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Тем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менее,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острые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стрессовые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длительный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хронический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стресс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вызывать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медицинские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проблемы,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постоянно </a:t>
            </a:r>
            <a:r>
              <a:rPr sz="1800" spc="-10" dirty="0">
                <a:latin typeface="Calibri"/>
                <a:cs typeface="Calibri"/>
              </a:rPr>
              <a:t>сниженным</a:t>
            </a:r>
            <a:endParaRPr sz="1800">
              <a:latin typeface="Calibri"/>
              <a:cs typeface="Calibri"/>
            </a:endParaRPr>
          </a:p>
          <a:p>
            <a:pPr marL="12700" marR="87756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настроением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тревожностью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скрываться </a:t>
            </a:r>
            <a:r>
              <a:rPr sz="1800" b="1" dirty="0">
                <a:latin typeface="Calibri"/>
                <a:cs typeface="Calibri"/>
              </a:rPr>
              <a:t>депрессивное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b="1" dirty="0">
                <a:latin typeface="Calibri"/>
                <a:cs typeface="Calibri"/>
              </a:rPr>
              <a:t>тревожное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расстройство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медицинского вмешательства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529" y="3197351"/>
            <a:ext cx="7824470" cy="680085"/>
            <a:chOff x="708529" y="3197351"/>
            <a:chExt cx="7824470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529" y="3384384"/>
              <a:ext cx="1827588" cy="269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71" y="3197351"/>
              <a:ext cx="6128004" cy="6797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6712" y="3265170"/>
            <a:ext cx="7713345" cy="284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Знаете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ли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Вы,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какие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симптомы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могут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говорить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стрессе?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55600" marR="135191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испытывать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злость,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страх,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возбуждение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беззащитность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Нарушения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сна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Появление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головных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спине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шее</a:t>
            </a:r>
            <a:endParaRPr sz="20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Нездоровые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привычки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типа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курения,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злоупотребления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алкоголем, </a:t>
            </a:r>
            <a:r>
              <a:rPr sz="2000" dirty="0">
                <a:latin typeface="Calibri"/>
                <a:cs typeface="Calibri"/>
              </a:rPr>
              <a:t>употребления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наркотиков,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нарушение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пищевого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поведения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перечисленное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95" y="1128217"/>
            <a:ext cx="3568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55" y="201929"/>
            <a:ext cx="8162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Психосоциальные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факторы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риска: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стресс,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тревога,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депрессия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654" y="5382839"/>
            <a:ext cx="1371345" cy="1412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8372" y="792860"/>
            <a:ext cx="76803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бывают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сложные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Стресс,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периоды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плохого </a:t>
            </a:r>
            <a:r>
              <a:rPr sz="1800" b="1" dirty="0">
                <a:latin typeface="Calibri"/>
                <a:cs typeface="Calibri"/>
              </a:rPr>
              <a:t>настроения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тревоги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нормальная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 и естественные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спутники человека.</a:t>
            </a:r>
            <a:endParaRPr sz="180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Тем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менее,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острые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стрессовые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длительный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хронический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стресс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вызывать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медицинские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проблемы,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постоянно </a:t>
            </a:r>
            <a:r>
              <a:rPr sz="1800" spc="-10" dirty="0">
                <a:latin typeface="Calibri"/>
                <a:cs typeface="Calibri"/>
              </a:rPr>
              <a:t>сниженным</a:t>
            </a:r>
            <a:endParaRPr sz="1800">
              <a:latin typeface="Calibri"/>
              <a:cs typeface="Calibri"/>
            </a:endParaRPr>
          </a:p>
          <a:p>
            <a:pPr marL="12700" marR="87756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настроением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тревожностью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скрываться </a:t>
            </a:r>
            <a:r>
              <a:rPr sz="1800" b="1" dirty="0">
                <a:latin typeface="Calibri"/>
                <a:cs typeface="Calibri"/>
              </a:rPr>
              <a:t>депрессивное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b="1" dirty="0">
                <a:latin typeface="Calibri"/>
                <a:cs typeface="Calibri"/>
              </a:rPr>
              <a:t>тревожное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расстройство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медицинского вмешательства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529" y="3197351"/>
            <a:ext cx="7824470" cy="680085"/>
            <a:chOff x="708529" y="3197351"/>
            <a:chExt cx="7824470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529" y="3384384"/>
              <a:ext cx="1827588" cy="269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71" y="3197351"/>
              <a:ext cx="6128004" cy="6797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6712" y="3265170"/>
            <a:ext cx="7713345" cy="284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Знаете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ли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Вы,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какие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симптомы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могут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говорить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стрессе?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55600" marR="135191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испытывать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злость,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страх,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возбуждение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беззащитность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Нарушения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сна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Появление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головных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спине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шее</a:t>
            </a:r>
            <a:endParaRPr sz="20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Нездоровые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привычки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типа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курения,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злоупотребления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алкоголем, </a:t>
            </a:r>
            <a:r>
              <a:rPr sz="2000" dirty="0">
                <a:latin typeface="Calibri"/>
                <a:cs typeface="Calibri"/>
              </a:rPr>
              <a:t>употребления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наркотиков,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нарушение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пищевого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поведения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95" y="1128217"/>
            <a:ext cx="3568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011" y="273761"/>
            <a:ext cx="8148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Многие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компоненты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здорового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образа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жизни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помогают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spc="-25" dirty="0">
                <a:solidFill>
                  <a:srgbClr val="205868"/>
                </a:solidFill>
              </a:rPr>
              <a:t>нам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06425" y="639826"/>
            <a:ext cx="796290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справляться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со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стрессом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Полноценно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вкусно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питайтесь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Регулярно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давайте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достаточную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физическую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нагрузку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Старайтесь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полноценно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отдыхать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ночью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(длительность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ночного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сна</a:t>
            </a:r>
            <a:r>
              <a:rPr sz="2000" spc="-25" dirty="0">
                <a:latin typeface="Calibri"/>
                <a:cs typeface="Calibri"/>
              </a:rPr>
              <a:t> не </a:t>
            </a:r>
            <a:r>
              <a:rPr sz="2000" dirty="0">
                <a:latin typeface="Calibri"/>
                <a:cs typeface="Calibri"/>
              </a:rPr>
              <a:t>менее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7-8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часов)</a:t>
            </a:r>
            <a:endParaRPr sz="2000">
              <a:latin typeface="Calibri"/>
              <a:cs typeface="Calibri"/>
            </a:endParaRPr>
          </a:p>
          <a:p>
            <a:pPr marL="12700" marR="191135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Старайтесь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каждый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день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найти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хотя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15-20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минут,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чтобы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спокойно </a:t>
            </a:r>
            <a:r>
              <a:rPr sz="2000" dirty="0">
                <a:latin typeface="Calibri"/>
                <a:cs typeface="Calibri"/>
              </a:rPr>
              <a:t>посидеть,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расслабиться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подумать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чем-</a:t>
            </a:r>
            <a:r>
              <a:rPr sz="2000" dirty="0">
                <a:latin typeface="Calibri"/>
                <a:cs typeface="Calibri"/>
              </a:rPr>
              <a:t>то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хорошем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6717" y="3750691"/>
            <a:ext cx="6081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снимайте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стресс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помощью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дурных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привычек.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Курение, </a:t>
            </a:r>
            <a:r>
              <a:rPr sz="1800" b="1" dirty="0">
                <a:latin typeface="Calibri"/>
                <a:cs typeface="Calibri"/>
              </a:rPr>
              <a:t>избыточные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количества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алкоголя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кофеина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могут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самом </a:t>
            </a:r>
            <a:r>
              <a:rPr sz="1800" b="1" dirty="0">
                <a:latin typeface="Calibri"/>
                <a:cs typeface="Calibri"/>
              </a:rPr>
              <a:t>деле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усиливать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напряжение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2653" y="3553714"/>
            <a:ext cx="3568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881" y="4870322"/>
            <a:ext cx="2152650" cy="18954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20" y="4900993"/>
            <a:ext cx="2766187" cy="191719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486" y="969299"/>
            <a:ext cx="7938134" cy="5178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Старайтесь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мыслить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позитивно.</a:t>
            </a:r>
            <a:endParaRPr sz="180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Старайтесь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ежедневно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находить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пусть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даже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совсем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немного,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дел,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доставляют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удовольствие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Учитесь говорить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«нет»,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обещайте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никому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слишком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много</a:t>
            </a:r>
            <a:endParaRPr sz="1800">
              <a:latin typeface="Calibri"/>
              <a:cs typeface="Calibri"/>
            </a:endParaRPr>
          </a:p>
          <a:p>
            <a:pPr marL="12700" marR="11557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ваши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чувства имеют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существование.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Учитесь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вербализировать </a:t>
            </a:r>
            <a:r>
              <a:rPr sz="1800" dirty="0">
                <a:latin typeface="Calibri"/>
                <a:cs typeface="Calibri"/>
              </a:rPr>
              <a:t>свои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желания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эмоции.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Вероятность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того,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ваши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близкие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поймут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учтут </a:t>
            </a:r>
            <a:r>
              <a:rPr sz="1800" dirty="0">
                <a:latin typeface="Calibri"/>
                <a:cs typeface="Calibri"/>
              </a:rPr>
              <a:t>ваши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потребности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выше,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прямо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скажете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возникшей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проблеме.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Живите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«здесь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сейчас»,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используйте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осознанности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Попробуйте прогнозировать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заранее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расстроить.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Вероятно,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многого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удастся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избежать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Постарайтесь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снизить темп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жизни. 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помогает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планирование: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пишите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списки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того,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требуется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сделать,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зарезервируйте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этого</a:t>
            </a:r>
            <a:r>
              <a:rPr sz="1800" spc="-10" dirty="0">
                <a:latin typeface="Calibri"/>
                <a:cs typeface="Calibri"/>
              </a:rPr>
              <a:t> достаточно </a:t>
            </a:r>
            <a:r>
              <a:rPr sz="1800" dirty="0">
                <a:latin typeface="Calibri"/>
                <a:cs typeface="Calibri"/>
              </a:rPr>
              <a:t>времени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Ставьте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реалистичные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решайте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крупные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поэтапно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Продолжайте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учиться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малейшей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возможности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Старайтесь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смотреть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мир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благодарностью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помогать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людям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Чаще смейтесь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улыбайтесь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72" y="118871"/>
            <a:ext cx="7198359" cy="873760"/>
            <a:chOff x="80772" y="118871"/>
            <a:chExt cx="7198359" cy="873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835" y="118871"/>
              <a:ext cx="7005731" cy="2926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312419"/>
              <a:ext cx="4640580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486" y="13207"/>
            <a:ext cx="70224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Другие</a:t>
            </a:r>
            <a:r>
              <a:rPr sz="2400" spc="-30" dirty="0"/>
              <a:t> </a:t>
            </a:r>
            <a:r>
              <a:rPr sz="2400" dirty="0"/>
              <a:t>способы</a:t>
            </a:r>
            <a:r>
              <a:rPr sz="2400" spc="-45" dirty="0"/>
              <a:t> </a:t>
            </a:r>
            <a:r>
              <a:rPr sz="2400" dirty="0"/>
              <a:t>борьбы</a:t>
            </a:r>
            <a:r>
              <a:rPr sz="2400" spc="-20" dirty="0"/>
              <a:t> </a:t>
            </a:r>
            <a:r>
              <a:rPr sz="2400" dirty="0"/>
              <a:t>со</a:t>
            </a:r>
            <a:r>
              <a:rPr sz="2400" spc="-30" dirty="0"/>
              <a:t> </a:t>
            </a:r>
            <a:r>
              <a:rPr sz="2400" dirty="0"/>
              <a:t>стрессом</a:t>
            </a:r>
            <a:r>
              <a:rPr sz="2400" spc="-50" dirty="0"/>
              <a:t> </a:t>
            </a:r>
            <a:r>
              <a:rPr sz="2400" dirty="0"/>
              <a:t>и</a:t>
            </a:r>
            <a:r>
              <a:rPr sz="2400" spc="-15" dirty="0"/>
              <a:t> </a:t>
            </a:r>
            <a:r>
              <a:rPr sz="2400" spc="-10" dirty="0"/>
              <a:t>поддержания </a:t>
            </a:r>
            <a:r>
              <a:rPr sz="2400" dirty="0"/>
              <a:t>эмоционального</a:t>
            </a:r>
            <a:r>
              <a:rPr sz="2400" spc="-50" dirty="0"/>
              <a:t> </a:t>
            </a:r>
            <a:r>
              <a:rPr sz="2400" spc="-10" dirty="0"/>
              <a:t>благополучия: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6825" y="5418729"/>
            <a:ext cx="1527173" cy="138442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94" y="140588"/>
            <a:ext cx="2619375" cy="1743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9503" y="3860800"/>
            <a:ext cx="5671566" cy="29971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976" y="2715381"/>
            <a:ext cx="7982711" cy="4336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8624" y="2563748"/>
            <a:ext cx="802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Если</a:t>
            </a:r>
            <a:r>
              <a:rPr spc="-45" dirty="0"/>
              <a:t> </a:t>
            </a:r>
            <a:r>
              <a:rPr dirty="0"/>
              <a:t>у</a:t>
            </a:r>
            <a:r>
              <a:rPr spc="-30" dirty="0"/>
              <a:t> </a:t>
            </a:r>
            <a:r>
              <a:rPr dirty="0"/>
              <a:t>Вас</a:t>
            </a:r>
            <a:r>
              <a:rPr spc="-25" dirty="0"/>
              <a:t> </a:t>
            </a:r>
            <a:r>
              <a:rPr dirty="0"/>
              <a:t>уже</a:t>
            </a:r>
            <a:r>
              <a:rPr spc="-30" dirty="0"/>
              <a:t> </a:t>
            </a:r>
            <a:r>
              <a:rPr dirty="0"/>
              <a:t>был</a:t>
            </a:r>
            <a:r>
              <a:rPr spc="-45" dirty="0"/>
              <a:t> </a:t>
            </a:r>
            <a:r>
              <a:rPr dirty="0"/>
              <a:t>инфаркт</a:t>
            </a:r>
            <a:r>
              <a:rPr spc="-55" dirty="0"/>
              <a:t> </a:t>
            </a:r>
            <a:r>
              <a:rPr spc="-10" dirty="0"/>
              <a:t>миокарда…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172" y="170510"/>
            <a:ext cx="8044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В</a:t>
            </a:r>
            <a:r>
              <a:rPr sz="2400" spc="-6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настоящее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время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подавляющему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большинству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пациентов</a:t>
            </a:r>
            <a:endParaRPr sz="2400"/>
          </a:p>
          <a:p>
            <a:pPr algn="ctr">
              <a:lnSpc>
                <a:spcPct val="100000"/>
              </a:lnSpc>
              <a:tabLst>
                <a:tab pos="3244850" algn="l"/>
              </a:tabLst>
            </a:pPr>
            <a:r>
              <a:rPr sz="2400" dirty="0">
                <a:solidFill>
                  <a:srgbClr val="205868"/>
                </a:solidFill>
              </a:rPr>
              <a:t>с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инфарктом</a:t>
            </a:r>
            <a:r>
              <a:rPr sz="2400" spc="-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миокарда</a:t>
            </a:r>
            <a:r>
              <a:rPr sz="2400" dirty="0">
                <a:solidFill>
                  <a:srgbClr val="205868"/>
                </a:solidFill>
              </a:rPr>
              <a:t>	в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остром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периоде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проводится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492869" y="2046985"/>
            <a:ext cx="8609330" cy="4340225"/>
            <a:chOff x="492869" y="2046985"/>
            <a:chExt cx="8609330" cy="434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384" y="4538090"/>
              <a:ext cx="3100713" cy="18486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69" y="2046985"/>
              <a:ext cx="3911762" cy="31432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2548" y="902334"/>
            <a:ext cx="8202930" cy="341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7030" marR="90170" indent="-16249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высокотехнологичное</a:t>
            </a:r>
            <a:r>
              <a:rPr sz="24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лечение</a:t>
            </a:r>
            <a:r>
              <a:rPr sz="24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баллонная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ангиопластика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и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стентирование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коронарных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артерий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50">
              <a:latin typeface="Calibri"/>
              <a:cs typeface="Calibri"/>
            </a:endParaRPr>
          </a:p>
          <a:p>
            <a:pPr marL="4414520" indent="-287020">
              <a:lnSpc>
                <a:spcPct val="100000"/>
              </a:lnSpc>
              <a:buClr>
                <a:srgbClr val="6F2F9F"/>
              </a:buClr>
              <a:buFont typeface="Wingdings"/>
              <a:buChar char=""/>
              <a:tabLst>
                <a:tab pos="4415155" algn="l"/>
              </a:tabLst>
            </a:pP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позволяет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восстановить</a:t>
            </a:r>
            <a:endParaRPr sz="1800">
              <a:latin typeface="Calibri"/>
              <a:cs typeface="Calibri"/>
            </a:endParaRPr>
          </a:p>
          <a:p>
            <a:pPr marL="441452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проходимость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пораженного</a:t>
            </a:r>
            <a:r>
              <a:rPr sz="1800" spc="-10" dirty="0">
                <a:latin typeface="Calibri"/>
                <a:cs typeface="Calibri"/>
              </a:rPr>
              <a:t> сосуда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большинстве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случаев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значительно </a:t>
            </a:r>
            <a:r>
              <a:rPr sz="1800" dirty="0">
                <a:latin typeface="Calibri"/>
                <a:cs typeface="Calibri"/>
              </a:rPr>
              <a:t>уменьшить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степень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повреждения</a:t>
            </a:r>
            <a:endParaRPr sz="1800">
              <a:latin typeface="Calibri"/>
              <a:cs typeface="Calibri"/>
            </a:endParaRPr>
          </a:p>
          <a:p>
            <a:pPr marL="441452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сердца</a:t>
            </a:r>
            <a:endParaRPr sz="1800">
              <a:latin typeface="Calibri"/>
              <a:cs typeface="Calibri"/>
            </a:endParaRPr>
          </a:p>
          <a:p>
            <a:pPr marL="4414520" marR="158750" indent="-287020">
              <a:lnSpc>
                <a:spcPct val="100000"/>
              </a:lnSpc>
              <a:spcBef>
                <a:spcPts val="1200"/>
              </a:spcBef>
              <a:buClr>
                <a:srgbClr val="6F2F9F"/>
              </a:buClr>
              <a:buFont typeface="Wingdings"/>
              <a:buChar char=""/>
              <a:tabLst>
                <a:tab pos="4415155" algn="l"/>
              </a:tabLst>
            </a:pP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операций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снижается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риск </a:t>
            </a:r>
            <a:r>
              <a:rPr sz="1800" dirty="0">
                <a:latin typeface="Calibri"/>
                <a:cs typeface="Calibri"/>
              </a:rPr>
              <a:t>осложнений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инфаркта,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пациенты</a:t>
            </a:r>
            <a:endParaRPr sz="1800">
              <a:latin typeface="Calibri"/>
              <a:cs typeface="Calibri"/>
            </a:endParaRPr>
          </a:p>
          <a:p>
            <a:pPr marL="44145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быстрее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восстанавливаются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6867525"/>
            <a:chOff x="-4762" y="0"/>
            <a:chExt cx="9153525" cy="68675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183" y="1844618"/>
              <a:ext cx="4570979" cy="45718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5342" y="188902"/>
              <a:ext cx="4723152" cy="42799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3366" y="533527"/>
            <a:ext cx="3029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E36C09"/>
                </a:solidFill>
                <a:latin typeface="Calibri"/>
                <a:cs typeface="Calibri"/>
              </a:rPr>
              <a:t>Стентирование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1454" y="4964683"/>
            <a:ext cx="363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6C09"/>
                </a:solidFill>
                <a:latin typeface="Calibri"/>
                <a:cs typeface="Calibri"/>
              </a:rPr>
              <a:t>Как</a:t>
            </a:r>
            <a:r>
              <a:rPr sz="3600" b="1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36C09"/>
                </a:solidFill>
                <a:latin typeface="Calibri"/>
                <a:cs typeface="Calibri"/>
              </a:rPr>
              <a:t>это</a:t>
            </a:r>
            <a:r>
              <a:rPr sz="3600" b="1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E36C09"/>
                </a:solidFill>
                <a:latin typeface="Calibri"/>
                <a:cs typeface="Calibri"/>
              </a:rPr>
              <a:t>выглядит?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8175" y="1268475"/>
            <a:ext cx="4266565" cy="2111375"/>
          </a:xfrm>
          <a:custGeom>
            <a:avLst/>
            <a:gdLst/>
            <a:ahLst/>
            <a:cxnLst/>
            <a:rect l="l" t="t" r="r" b="b"/>
            <a:pathLst>
              <a:path w="4266565" h="2111375">
                <a:moveTo>
                  <a:pt x="378206" y="2066798"/>
                </a:moveTo>
                <a:lnTo>
                  <a:pt x="169506" y="1899399"/>
                </a:lnTo>
                <a:lnTo>
                  <a:pt x="233489" y="1885061"/>
                </a:lnTo>
                <a:lnTo>
                  <a:pt x="312293" y="1867408"/>
                </a:lnTo>
                <a:lnTo>
                  <a:pt x="0" y="1800098"/>
                </a:lnTo>
                <a:lnTo>
                  <a:pt x="133604" y="2090420"/>
                </a:lnTo>
                <a:lnTo>
                  <a:pt x="133705" y="1944001"/>
                </a:lnTo>
                <a:lnTo>
                  <a:pt x="133705" y="1907514"/>
                </a:lnTo>
                <a:lnTo>
                  <a:pt x="133705" y="1944001"/>
                </a:lnTo>
                <a:lnTo>
                  <a:pt x="342519" y="2111375"/>
                </a:lnTo>
                <a:lnTo>
                  <a:pt x="378206" y="2066798"/>
                </a:lnTo>
                <a:close/>
              </a:path>
              <a:path w="4266565" h="2111375">
                <a:moveTo>
                  <a:pt x="4266057" y="266573"/>
                </a:moveTo>
                <a:lnTo>
                  <a:pt x="4057358" y="99174"/>
                </a:lnTo>
                <a:lnTo>
                  <a:pt x="4121340" y="84836"/>
                </a:lnTo>
                <a:lnTo>
                  <a:pt x="4200144" y="67183"/>
                </a:lnTo>
                <a:lnTo>
                  <a:pt x="3887851" y="0"/>
                </a:lnTo>
                <a:lnTo>
                  <a:pt x="4021328" y="290195"/>
                </a:lnTo>
                <a:lnTo>
                  <a:pt x="4021518" y="143865"/>
                </a:lnTo>
                <a:lnTo>
                  <a:pt x="4230243" y="311150"/>
                </a:lnTo>
                <a:lnTo>
                  <a:pt x="4266057" y="266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158"/>
            <a:ext cx="9144000" cy="6822440"/>
          </a:xfrm>
          <a:custGeom>
            <a:avLst/>
            <a:gdLst/>
            <a:ahLst/>
            <a:cxnLst/>
            <a:rect l="l" t="t" r="r" b="b"/>
            <a:pathLst>
              <a:path w="9144000" h="6822440">
                <a:moveTo>
                  <a:pt x="9144000" y="6821839"/>
                </a:moveTo>
                <a:lnTo>
                  <a:pt x="9144000" y="0"/>
                </a:lnTo>
                <a:lnTo>
                  <a:pt x="0" y="0"/>
                </a:lnTo>
                <a:lnTo>
                  <a:pt x="0" y="68218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089" y="399415"/>
            <a:ext cx="390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Если</a:t>
            </a:r>
            <a:r>
              <a:rPr sz="2400" spc="-7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сделано</a:t>
            </a:r>
            <a:r>
              <a:rPr sz="2400" spc="-7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стентирование.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565941" y="1387602"/>
            <a:ext cx="7884159" cy="3533775"/>
            <a:chOff x="565941" y="1387602"/>
            <a:chExt cx="7884159" cy="3533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029" y="2274866"/>
              <a:ext cx="143933" cy="1439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41" y="3393228"/>
              <a:ext cx="143933" cy="1439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590" y="4777020"/>
              <a:ext cx="143933" cy="1439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83883" y="1400302"/>
              <a:ext cx="2253615" cy="625475"/>
            </a:xfrm>
            <a:custGeom>
              <a:avLst/>
              <a:gdLst/>
              <a:ahLst/>
              <a:cxnLst/>
              <a:rect l="l" t="t" r="r" b="b"/>
              <a:pathLst>
                <a:path w="2253615" h="625475">
                  <a:moveTo>
                    <a:pt x="0" y="0"/>
                  </a:moveTo>
                  <a:lnTo>
                    <a:pt x="758951" y="267715"/>
                  </a:lnTo>
                  <a:lnTo>
                    <a:pt x="758951" y="522986"/>
                  </a:lnTo>
                  <a:lnTo>
                    <a:pt x="766976" y="562729"/>
                  </a:lnTo>
                  <a:lnTo>
                    <a:pt x="788860" y="595185"/>
                  </a:lnTo>
                  <a:lnTo>
                    <a:pt x="821316" y="617069"/>
                  </a:lnTo>
                  <a:lnTo>
                    <a:pt x="861060" y="625094"/>
                  </a:lnTo>
                  <a:lnTo>
                    <a:pt x="2150998" y="625094"/>
                  </a:lnTo>
                  <a:lnTo>
                    <a:pt x="2190742" y="617069"/>
                  </a:lnTo>
                  <a:lnTo>
                    <a:pt x="2223198" y="595185"/>
                  </a:lnTo>
                  <a:lnTo>
                    <a:pt x="2245082" y="562729"/>
                  </a:lnTo>
                  <a:lnTo>
                    <a:pt x="2253107" y="522986"/>
                  </a:lnTo>
                  <a:lnTo>
                    <a:pt x="2253107" y="114553"/>
                  </a:lnTo>
                  <a:lnTo>
                    <a:pt x="758951" y="114553"/>
                  </a:lnTo>
                  <a:lnTo>
                    <a:pt x="0" y="0"/>
                  </a:lnTo>
                  <a:close/>
                </a:path>
                <a:path w="2253615" h="625475">
                  <a:moveTo>
                    <a:pt x="2150998" y="12446"/>
                  </a:moveTo>
                  <a:lnTo>
                    <a:pt x="861060" y="12446"/>
                  </a:lnTo>
                  <a:lnTo>
                    <a:pt x="821316" y="20470"/>
                  </a:lnTo>
                  <a:lnTo>
                    <a:pt x="788860" y="42354"/>
                  </a:lnTo>
                  <a:lnTo>
                    <a:pt x="766976" y="74810"/>
                  </a:lnTo>
                  <a:lnTo>
                    <a:pt x="758951" y="114553"/>
                  </a:lnTo>
                  <a:lnTo>
                    <a:pt x="2253107" y="114553"/>
                  </a:lnTo>
                  <a:lnTo>
                    <a:pt x="2245082" y="74810"/>
                  </a:lnTo>
                  <a:lnTo>
                    <a:pt x="2223198" y="42354"/>
                  </a:lnTo>
                  <a:lnTo>
                    <a:pt x="2190742" y="20470"/>
                  </a:lnTo>
                  <a:lnTo>
                    <a:pt x="2150998" y="12446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83883" y="1400302"/>
              <a:ext cx="2253615" cy="625475"/>
            </a:xfrm>
            <a:custGeom>
              <a:avLst/>
              <a:gdLst/>
              <a:ahLst/>
              <a:cxnLst/>
              <a:rect l="l" t="t" r="r" b="b"/>
              <a:pathLst>
                <a:path w="2253615" h="625475">
                  <a:moveTo>
                    <a:pt x="758951" y="114553"/>
                  </a:moveTo>
                  <a:lnTo>
                    <a:pt x="766976" y="74810"/>
                  </a:lnTo>
                  <a:lnTo>
                    <a:pt x="788860" y="42354"/>
                  </a:lnTo>
                  <a:lnTo>
                    <a:pt x="821316" y="20470"/>
                  </a:lnTo>
                  <a:lnTo>
                    <a:pt x="861060" y="12446"/>
                  </a:lnTo>
                  <a:lnTo>
                    <a:pt x="1007998" y="12446"/>
                  </a:lnTo>
                  <a:lnTo>
                    <a:pt x="1381506" y="12446"/>
                  </a:lnTo>
                  <a:lnTo>
                    <a:pt x="2150998" y="12446"/>
                  </a:lnTo>
                  <a:lnTo>
                    <a:pt x="2190742" y="20470"/>
                  </a:lnTo>
                  <a:lnTo>
                    <a:pt x="2223198" y="42354"/>
                  </a:lnTo>
                  <a:lnTo>
                    <a:pt x="2245082" y="74810"/>
                  </a:lnTo>
                  <a:lnTo>
                    <a:pt x="2253107" y="114553"/>
                  </a:lnTo>
                  <a:lnTo>
                    <a:pt x="2253107" y="267715"/>
                  </a:lnTo>
                  <a:lnTo>
                    <a:pt x="2253107" y="522986"/>
                  </a:lnTo>
                  <a:lnTo>
                    <a:pt x="2245082" y="562729"/>
                  </a:lnTo>
                  <a:lnTo>
                    <a:pt x="2223198" y="595185"/>
                  </a:lnTo>
                  <a:lnTo>
                    <a:pt x="2190742" y="617069"/>
                  </a:lnTo>
                  <a:lnTo>
                    <a:pt x="2150998" y="625094"/>
                  </a:lnTo>
                  <a:lnTo>
                    <a:pt x="1381506" y="625094"/>
                  </a:lnTo>
                  <a:lnTo>
                    <a:pt x="1007998" y="625094"/>
                  </a:lnTo>
                  <a:lnTo>
                    <a:pt x="861060" y="625094"/>
                  </a:lnTo>
                  <a:lnTo>
                    <a:pt x="821316" y="617069"/>
                  </a:lnTo>
                  <a:lnTo>
                    <a:pt x="788860" y="595185"/>
                  </a:lnTo>
                  <a:lnTo>
                    <a:pt x="766976" y="562729"/>
                  </a:lnTo>
                  <a:lnTo>
                    <a:pt x="758951" y="522986"/>
                  </a:lnTo>
                  <a:lnTo>
                    <a:pt x="758951" y="267715"/>
                  </a:lnTo>
                  <a:lnTo>
                    <a:pt x="0" y="0"/>
                  </a:lnTo>
                  <a:lnTo>
                    <a:pt x="758951" y="11455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5967" y="765175"/>
            <a:ext cx="7200900" cy="530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6110" algn="ctr">
              <a:lnSpc>
                <a:spcPts val="286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Можно</a:t>
            </a:r>
            <a:r>
              <a:rPr sz="24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ли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считать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человека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здоровым?</a:t>
            </a:r>
            <a:endParaRPr sz="2400">
              <a:latin typeface="Calibri"/>
              <a:cs typeface="Calibri"/>
            </a:endParaRPr>
          </a:p>
          <a:p>
            <a:pPr marR="623570" algn="ctr">
              <a:lnSpc>
                <a:spcPts val="3585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На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этом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можно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успокоиться</a:t>
            </a:r>
            <a:r>
              <a:rPr sz="3200" b="1" spc="-10" dirty="0">
                <a:solidFill>
                  <a:srgbClr val="205868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ts val="193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Увы,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нет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libri"/>
              <a:cs typeface="Calibri"/>
            </a:endParaRPr>
          </a:p>
          <a:p>
            <a:pPr marL="12700" marR="87820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Все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вмешательства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коронарных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артериях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излечивают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от </a:t>
            </a:r>
            <a:r>
              <a:rPr sz="1800" b="1" dirty="0">
                <a:latin typeface="Calibri"/>
                <a:cs typeface="Calibri"/>
              </a:rPr>
              <a:t>атеросклероза,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лишь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устраняют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его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клинические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проявления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93726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Прогрессирование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атеросклероза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можно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замедлить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даже </a:t>
            </a:r>
            <a:r>
              <a:rPr sz="1800" b="1" dirty="0">
                <a:latin typeface="Calibri"/>
                <a:cs typeface="Calibri"/>
              </a:rPr>
              <a:t>приостановить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коррекцией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факторов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риска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ИБС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помощью немедикаментозных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медикаментозных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мер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894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Все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пациенты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ишемической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болезнью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сердца,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числе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после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инфаркта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миокарда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должны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принимать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определенный </a:t>
            </a:r>
            <a:r>
              <a:rPr sz="1800" b="1" dirty="0">
                <a:latin typeface="Calibri"/>
                <a:cs typeface="Calibri"/>
              </a:rPr>
              <a:t>набор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лекарственных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препаратов,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которые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позволяют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свести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к </a:t>
            </a:r>
            <a:r>
              <a:rPr sz="1800" b="1" dirty="0">
                <a:latin typeface="Calibri"/>
                <a:cs typeface="Calibri"/>
              </a:rPr>
              <a:t>минимуму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долгосрочный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риск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осложнений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продлить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годы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активной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жизни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238" y="320802"/>
            <a:ext cx="4895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Симптомы</a:t>
            </a:r>
            <a:r>
              <a:rPr sz="2800" spc="-125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инфаркта</a:t>
            </a:r>
            <a:r>
              <a:rPr sz="2800" spc="-130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миокарда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96" y="12"/>
            <a:ext cx="1638590" cy="120915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309321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9144000" y="0"/>
                </a:moveTo>
                <a:lnTo>
                  <a:pt x="0" y="0"/>
                </a:lnTo>
                <a:lnTo>
                  <a:pt x="0" y="548678"/>
                </a:lnTo>
                <a:lnTo>
                  <a:pt x="9144000" y="548678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588" y="703323"/>
            <a:ext cx="8437245" cy="601662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44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200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0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00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marR="36830" indent="-342900">
              <a:lnSpc>
                <a:spcPct val="100000"/>
              </a:lnSpc>
              <a:spcBef>
                <a:spcPts val="121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Боль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дискомфорт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груди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длятся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дольше,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несколько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минут,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проходят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начинаются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опять</a:t>
            </a:r>
            <a:endParaRPr sz="18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Наиболее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ощущается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центре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груди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(за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грудиной)</a:t>
            </a:r>
            <a:endParaRPr sz="1800">
              <a:latin typeface="Calibri"/>
              <a:cs typeface="Calibri"/>
            </a:endParaRPr>
          </a:p>
          <a:p>
            <a:pPr marL="812800" marR="49530" lvl="1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Чаще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всего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похожа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сдавление,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дискомфорт,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тяжесть или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жжение,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но </a:t>
            </a:r>
            <a:r>
              <a:rPr sz="1800" dirty="0">
                <a:latin typeface="Calibri"/>
                <a:cs typeface="Calibri"/>
              </a:rPr>
              <a:t>бывает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резкая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кинжальная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боль</a:t>
            </a:r>
            <a:endParaRPr sz="1800">
              <a:latin typeface="Calibri"/>
              <a:cs typeface="Calibri"/>
            </a:endParaRPr>
          </a:p>
          <a:p>
            <a:pPr marL="812800" marR="225425" lvl="1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человека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раньше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уже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стенокардия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(боли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груди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нагрузке),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похожей,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более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сильной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длительной,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проходит</a:t>
            </a:r>
            <a:endParaRPr sz="18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полностью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нитроглицерина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375920" indent="-375920">
              <a:lnSpc>
                <a:spcPct val="100000"/>
              </a:lnSpc>
              <a:buFont typeface="Wingdings"/>
              <a:buChar char=""/>
              <a:tabLst>
                <a:tab pos="375920" algn="l"/>
                <a:tab pos="38925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Боль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дискомфорт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других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частях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тела,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которые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расположены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выше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пояса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5969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одной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обеих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руках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(чаще 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левой),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плечах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спине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шее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челюсти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животе</a:t>
            </a:r>
            <a:endParaRPr sz="1800">
              <a:latin typeface="Calibri"/>
              <a:cs typeface="Calibri"/>
            </a:endParaRPr>
          </a:p>
          <a:p>
            <a:pPr marL="469900" marR="196215" lvl="1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частях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тела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отмечаться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одновременно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груди (тогда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говорят,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груди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отдается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шею,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челюсть,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руку,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спину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т.д.)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единственным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симптомом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440690" indent="-428625">
              <a:lnSpc>
                <a:spcPct val="100000"/>
              </a:lnSpc>
              <a:buFont typeface="Wingdings"/>
              <a:buChar char=""/>
              <a:tabLst>
                <a:tab pos="440690" algn="l"/>
                <a:tab pos="44132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Нехватка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воздуха</a:t>
            </a:r>
            <a:endParaRPr sz="1800">
              <a:latin typeface="Calibri"/>
              <a:cs typeface="Calibri"/>
            </a:endParaRPr>
          </a:p>
          <a:p>
            <a:pPr marL="812800" marR="848994" lvl="1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Нехватка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воздуха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сопровождать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единственным симптомом</a:t>
            </a:r>
            <a:endParaRPr sz="1800">
              <a:latin typeface="Calibri"/>
              <a:cs typeface="Calibri"/>
            </a:endParaRPr>
          </a:p>
          <a:p>
            <a:pPr marL="224790" algn="ctr">
              <a:lnSpc>
                <a:spcPct val="100000"/>
              </a:lnSpc>
              <a:spcBef>
                <a:spcPts val="1170"/>
              </a:spcBef>
            </a:pP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ДОПОЛНИТЕЛЬНАЯ</a:t>
            </a:r>
            <a:r>
              <a:rPr sz="18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ИНФОРМАЦИЯ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975" y="5156276"/>
            <a:ext cx="6973570" cy="1477645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25019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Кроме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этого,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многим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пациентам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требуется</a:t>
            </a:r>
            <a:r>
              <a:rPr sz="1800" spc="-10" dirty="0">
                <a:latin typeface="Calibri"/>
                <a:cs typeface="Calibri"/>
              </a:rPr>
              <a:t> профилактика </a:t>
            </a:r>
            <a:r>
              <a:rPr sz="1800" dirty="0">
                <a:latin typeface="Calibri"/>
                <a:cs typeface="Calibri"/>
              </a:rPr>
              <a:t>развития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сердечной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недостаточности.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целью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назначаются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ингибиторов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ангиотензинпревращающего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фермента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(АПФ)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близких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ним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блокаторов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ангиотензиновых</a:t>
            </a:r>
            <a:r>
              <a:rPr sz="1800" b="1" i="1" spc="-10" dirty="0">
                <a:latin typeface="Calibri"/>
                <a:cs typeface="Calibri"/>
              </a:rPr>
              <a:t> рецепторов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8781" y="0"/>
            <a:ext cx="7890509" cy="1183005"/>
            <a:chOff x="918781" y="0"/>
            <a:chExt cx="7890509" cy="1183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781" y="150876"/>
              <a:ext cx="1434520" cy="333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3036" y="0"/>
              <a:ext cx="1193291" cy="740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1695" y="0"/>
              <a:ext cx="669035" cy="7406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8395" y="0"/>
              <a:ext cx="5640324" cy="740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2111" y="367284"/>
              <a:ext cx="3032760" cy="81533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41819" y="4600955"/>
            <a:ext cx="2202180" cy="2153920"/>
            <a:chOff x="6941819" y="4600955"/>
            <a:chExt cx="2202180" cy="21539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290" y="4691549"/>
              <a:ext cx="1862708" cy="20633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1819" y="4600955"/>
              <a:ext cx="1182624" cy="5135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4021" y="5537"/>
            <a:ext cx="760730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300" marR="5080" indent="-251523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Принцип</a:t>
            </a:r>
            <a:r>
              <a:rPr sz="2900" spc="-55" dirty="0"/>
              <a:t> </a:t>
            </a:r>
            <a:r>
              <a:rPr sz="2900" dirty="0"/>
              <a:t>ABC</a:t>
            </a:r>
            <a:r>
              <a:rPr sz="2900" spc="-15" dirty="0"/>
              <a:t> </a:t>
            </a:r>
            <a:r>
              <a:rPr sz="2900" dirty="0"/>
              <a:t>–</a:t>
            </a:r>
            <a:r>
              <a:rPr sz="2900" spc="-10" dirty="0"/>
              <a:t> </a:t>
            </a:r>
            <a:r>
              <a:rPr sz="2900" dirty="0"/>
              <a:t>алфавит</a:t>
            </a:r>
            <a:r>
              <a:rPr sz="2900" spc="-10" dirty="0"/>
              <a:t> </a:t>
            </a:r>
            <a:r>
              <a:rPr sz="2900" dirty="0"/>
              <a:t>лечения</a:t>
            </a:r>
            <a:r>
              <a:rPr sz="2900" spc="-25" dirty="0"/>
              <a:t> </a:t>
            </a:r>
            <a:r>
              <a:rPr sz="2900" spc="-10" dirty="0"/>
              <a:t>ишемической </a:t>
            </a:r>
            <a:r>
              <a:rPr sz="2900" dirty="0"/>
              <a:t>болезни</a:t>
            </a:r>
            <a:r>
              <a:rPr sz="2900" spc="-85" dirty="0"/>
              <a:t> </a:t>
            </a:r>
            <a:r>
              <a:rPr sz="2900" spc="-10" dirty="0"/>
              <a:t>сердца</a:t>
            </a:r>
            <a:endParaRPr sz="2900"/>
          </a:p>
        </p:txBody>
      </p:sp>
      <p:grpSp>
        <p:nvGrpSpPr>
          <p:cNvPr id="13" name="object 13"/>
          <p:cNvGrpSpPr/>
          <p:nvPr/>
        </p:nvGrpSpPr>
        <p:grpSpPr>
          <a:xfrm>
            <a:off x="756930" y="1080516"/>
            <a:ext cx="3298825" cy="513715"/>
            <a:chOff x="756930" y="1080516"/>
            <a:chExt cx="3298825" cy="51371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930" y="1222669"/>
              <a:ext cx="154919" cy="1696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4619" y="1222669"/>
              <a:ext cx="1676632" cy="2109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45891" y="1080516"/>
              <a:ext cx="1109471" cy="51358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274389" y="3503676"/>
            <a:ext cx="1576070" cy="513715"/>
            <a:chOff x="1274389" y="3503676"/>
            <a:chExt cx="1576070" cy="51371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4389" y="3645829"/>
              <a:ext cx="435222" cy="1742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7528" y="3503676"/>
              <a:ext cx="377952" cy="513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7632" y="3503676"/>
              <a:ext cx="1222247" cy="51358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93319" y="1129029"/>
            <a:ext cx="8458200" cy="3821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4495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А</a:t>
            </a:r>
            <a:r>
              <a:rPr sz="1800" b="1" spc="114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14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Антиагрегантная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терапия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(препараты,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препятствуют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слипанию </a:t>
            </a:r>
            <a:r>
              <a:rPr sz="1800" dirty="0">
                <a:latin typeface="Calibri"/>
                <a:cs typeface="Calibri"/>
              </a:rPr>
              <a:t>тромбоцитов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счет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снижают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свертываемость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крови)</a:t>
            </a:r>
            <a:endParaRPr sz="1800">
              <a:latin typeface="Calibri"/>
              <a:cs typeface="Calibri"/>
            </a:endParaRPr>
          </a:p>
          <a:p>
            <a:pPr marL="121348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1214120" algn="l"/>
              </a:tabLst>
            </a:pPr>
            <a:r>
              <a:rPr sz="1800" dirty="0">
                <a:latin typeface="Calibri"/>
                <a:cs typeface="Calibri"/>
              </a:rPr>
              <a:t>Наиболее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целью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используется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аспирин</a:t>
            </a:r>
            <a:endParaRPr sz="1800">
              <a:latin typeface="Calibri"/>
              <a:cs typeface="Calibri"/>
            </a:endParaRPr>
          </a:p>
          <a:p>
            <a:pPr marL="1213485" marR="508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121412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первые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6-</a:t>
            </a:r>
            <a:r>
              <a:rPr sz="1800" dirty="0">
                <a:latin typeface="Calibri"/>
                <a:cs typeface="Calibri"/>
              </a:rPr>
              <a:t>12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месяцев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инфаркта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миокарда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перенесенной </a:t>
            </a:r>
            <a:r>
              <a:rPr sz="1800" dirty="0">
                <a:latin typeface="Calibri"/>
                <a:cs typeface="Calibri"/>
              </a:rPr>
              <a:t>ангиопластики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стентированием</a:t>
            </a:r>
            <a:r>
              <a:rPr sz="1800" spc="2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большинство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пациентов</a:t>
            </a:r>
            <a:r>
              <a:rPr sz="1800" spc="25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должны </a:t>
            </a:r>
            <a:r>
              <a:rPr sz="1800" dirty="0">
                <a:latin typeface="Calibri"/>
                <a:cs typeface="Calibri"/>
              </a:rPr>
              <a:t>получать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так</a:t>
            </a:r>
            <a:r>
              <a:rPr sz="1800" spc="31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называемую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«двойную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антиагрегантную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терапию»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– </a:t>
            </a:r>
            <a:r>
              <a:rPr sz="1800" dirty="0">
                <a:latin typeface="Calibri"/>
                <a:cs typeface="Calibri"/>
              </a:rPr>
              <a:t>комбинацию</a:t>
            </a:r>
            <a:r>
              <a:rPr sz="1800" spc="20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аспирина</a:t>
            </a:r>
            <a:r>
              <a:rPr sz="1800" spc="21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еще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одного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антиагреганта</a:t>
            </a:r>
            <a:r>
              <a:rPr sz="1800" spc="21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(клопидогрела, </a:t>
            </a:r>
            <a:r>
              <a:rPr sz="1800" dirty="0">
                <a:latin typeface="Calibri"/>
                <a:cs typeface="Calibri"/>
              </a:rPr>
              <a:t>прасугрела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тикагрелора)</a:t>
            </a:r>
            <a:endParaRPr sz="1800">
              <a:latin typeface="Calibri"/>
              <a:cs typeface="Calibri"/>
            </a:endParaRPr>
          </a:p>
          <a:p>
            <a:pPr marL="12700" marR="6985" indent="449580" algn="just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sz="1800" b="1" spc="5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Бета-</a:t>
            </a:r>
            <a:r>
              <a:rPr sz="1800" b="1" dirty="0">
                <a:latin typeface="Calibri"/>
                <a:cs typeface="Calibri"/>
              </a:rPr>
              <a:t>блокатор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5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Препараты</a:t>
            </a:r>
            <a:r>
              <a:rPr sz="1800" spc="5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этой</a:t>
            </a:r>
            <a:r>
              <a:rPr sz="1800" spc="5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группы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снижают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потребность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сердца</a:t>
            </a:r>
            <a:r>
              <a:rPr sz="1800" spc="5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кислороде</a:t>
            </a:r>
            <a:r>
              <a:rPr sz="1800" spc="1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1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счет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снижения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частоты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сердечных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сокращений</a:t>
            </a:r>
            <a:r>
              <a:rPr sz="1800" spc="1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артериального </a:t>
            </a:r>
            <a:r>
              <a:rPr sz="1800" dirty="0">
                <a:latin typeface="Calibri"/>
                <a:cs typeface="Calibri"/>
              </a:rPr>
              <a:t>давления,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также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обладают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антиаритмическим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действием</a:t>
            </a:r>
            <a:endParaRPr sz="1800">
              <a:latin typeface="Calibri"/>
              <a:cs typeface="Calibri"/>
            </a:endParaRPr>
          </a:p>
          <a:p>
            <a:pPr marL="469900" marR="300990" algn="just">
              <a:lnSpc>
                <a:spcPct val="100000"/>
              </a:lnSpc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С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снижающий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уровень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(от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английского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«сholesterol»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- </a:t>
            </a:r>
            <a:r>
              <a:rPr sz="1800" dirty="0">
                <a:latin typeface="Calibri"/>
                <a:cs typeface="Calibri"/>
              </a:rPr>
              <a:t>холестерин).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Наиболее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используются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препараты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статинов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6867" y="304374"/>
            <a:ext cx="5114925" cy="1136015"/>
            <a:chOff x="3896867" y="304374"/>
            <a:chExt cx="5114925" cy="1136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678" y="304374"/>
              <a:ext cx="4835771" cy="3651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6867" y="541020"/>
              <a:ext cx="4640580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7405" y="143001"/>
            <a:ext cx="48704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Если</a:t>
            </a:r>
            <a:r>
              <a:rPr sz="3200" spc="-90" dirty="0"/>
              <a:t> </a:t>
            </a:r>
            <a:r>
              <a:rPr sz="3200" dirty="0"/>
              <a:t>Вам</a:t>
            </a:r>
            <a:r>
              <a:rPr sz="3200" spc="-85" dirty="0"/>
              <a:t> </a:t>
            </a:r>
            <a:r>
              <a:rPr sz="3200" dirty="0"/>
              <a:t>трудно</a:t>
            </a:r>
            <a:r>
              <a:rPr sz="3200" spc="-80" dirty="0"/>
              <a:t> </a:t>
            </a:r>
            <a:r>
              <a:rPr sz="3200" spc="-10" dirty="0"/>
              <a:t>регулярно </a:t>
            </a:r>
            <a:r>
              <a:rPr sz="3200" dirty="0"/>
              <a:t>принимать</a:t>
            </a:r>
            <a:r>
              <a:rPr sz="3200" spc="-25" dirty="0"/>
              <a:t> </a:t>
            </a:r>
            <a:r>
              <a:rPr sz="3200" spc="-10" dirty="0"/>
              <a:t>лекарства…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04824" y="1501521"/>
            <a:ext cx="8151495" cy="48120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Постарайтесь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принимать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каждый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день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время</a:t>
            </a:r>
            <a:endParaRPr sz="1800">
              <a:latin typeface="Calibri"/>
              <a:cs typeface="Calibri"/>
            </a:endParaRPr>
          </a:p>
          <a:p>
            <a:pPr marL="299085" marR="226060" indent="-28702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Сочетайте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лекарств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другими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повседневными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действиями,</a:t>
            </a:r>
            <a:r>
              <a:rPr sz="1800" spc="-10" dirty="0">
                <a:latin typeface="Calibri"/>
                <a:cs typeface="Calibri"/>
              </a:rPr>
              <a:t> например, </a:t>
            </a:r>
            <a:r>
              <a:rPr sz="1800" dirty="0">
                <a:latin typeface="Calibri"/>
                <a:cs typeface="Calibri"/>
              </a:rPr>
              <a:t>просмотром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выпуска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утренних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новостей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Попросите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близких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напоминать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 необходимости </a:t>
            </a:r>
            <a:r>
              <a:rPr sz="1800" dirty="0">
                <a:latin typeface="Calibri"/>
                <a:cs typeface="Calibri"/>
              </a:rPr>
              <a:t>принять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таблетки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Многим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пациентам бывает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проще,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заранее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раскладывают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таблетки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на </a:t>
            </a:r>
            <a:r>
              <a:rPr sz="1800" dirty="0">
                <a:latin typeface="Calibri"/>
                <a:cs typeface="Calibri"/>
              </a:rPr>
              <a:t>определенный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времени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например,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следующий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день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неделю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Повесьте листок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напоминанием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видное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место,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например,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холодильник</a:t>
            </a:r>
            <a:endParaRPr sz="1800">
              <a:latin typeface="Calibri"/>
              <a:cs typeface="Calibri"/>
            </a:endParaRPr>
          </a:p>
          <a:p>
            <a:pPr marL="299085" marR="63500" indent="-287020">
              <a:lnSpc>
                <a:spcPct val="100000"/>
              </a:lnSpc>
              <a:spcBef>
                <a:spcPts val="1205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Существуют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приложения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смартфонов,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будут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напоминать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приеме лекарств</a:t>
            </a:r>
            <a:endParaRPr sz="1800">
              <a:latin typeface="Calibri"/>
              <a:cs typeface="Calibri"/>
            </a:endParaRPr>
          </a:p>
          <a:p>
            <a:pPr marL="299085" marR="594995" indent="-28702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Заведите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дневник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препаратов,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где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отмечать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принятые </a:t>
            </a:r>
            <a:r>
              <a:rPr sz="1800" dirty="0">
                <a:latin typeface="Calibri"/>
                <a:cs typeface="Calibri"/>
              </a:rPr>
              <a:t>таблетки.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поможет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принять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случайно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двойную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дозу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лекарства.</a:t>
            </a:r>
            <a:endParaRPr sz="1800">
              <a:latin typeface="Calibri"/>
              <a:cs typeface="Calibri"/>
            </a:endParaRPr>
          </a:p>
          <a:p>
            <a:pPr marL="299085" marR="757555" indent="-28702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/>
              <a:buChar char="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Всегда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проверяйте,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достаточно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перед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длительными </a:t>
            </a:r>
            <a:r>
              <a:rPr sz="1800" dirty="0">
                <a:latin typeface="Calibri"/>
                <a:cs typeface="Calibri"/>
              </a:rPr>
              <a:t>поездками,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забывайте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взять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лекарства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собой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дорогу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33825" cy="134873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6935" y="331804"/>
            <a:ext cx="4712335" cy="1275080"/>
            <a:chOff x="2916935" y="331804"/>
            <a:chExt cx="4712335" cy="1275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7733" y="331804"/>
              <a:ext cx="4104358" cy="4062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6935" y="597408"/>
              <a:ext cx="4712208" cy="10088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19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Если</a:t>
            </a:r>
            <a:r>
              <a:rPr spc="-50" dirty="0"/>
              <a:t> </a:t>
            </a:r>
            <a:r>
              <a:rPr dirty="0"/>
              <a:t>у</a:t>
            </a:r>
            <a:r>
              <a:rPr spc="-30" dirty="0"/>
              <a:t> </a:t>
            </a:r>
            <a:r>
              <a:rPr dirty="0"/>
              <a:t>Вы</a:t>
            </a:r>
            <a:r>
              <a:rPr spc="-25" dirty="0"/>
              <a:t> </a:t>
            </a:r>
            <a:r>
              <a:rPr spc="-10" dirty="0"/>
              <a:t>перенесли </a:t>
            </a:r>
            <a:r>
              <a:rPr dirty="0"/>
              <a:t>инфаркт</a:t>
            </a:r>
            <a:r>
              <a:rPr spc="-30" dirty="0"/>
              <a:t> </a:t>
            </a:r>
            <a:r>
              <a:rPr spc="-20" dirty="0"/>
              <a:t>миокарда…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841" y="1546605"/>
            <a:ext cx="8110220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0">
              <a:lnSpc>
                <a:spcPct val="1556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Регулярно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принимайте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лекарства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рекомендовал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врач </a:t>
            </a:r>
            <a:r>
              <a:rPr sz="1800" spc="-10" dirty="0">
                <a:latin typeface="Calibri"/>
                <a:cs typeface="Calibri"/>
              </a:rPr>
              <a:t>Никогда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отменяйте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назначенный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препарат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самостоятельно,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посоветовавшись с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врачом,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даже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кажется,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появились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побочные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эффекты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-10" dirty="0">
                <a:latin typeface="Calibri"/>
                <a:cs typeface="Calibri"/>
              </a:rPr>
              <a:t> опасным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забывайте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необходимости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регулярно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наблюдаться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врача</a:t>
            </a:r>
            <a:endParaRPr sz="1800">
              <a:latin typeface="Calibri"/>
              <a:cs typeface="Calibri"/>
            </a:endParaRPr>
          </a:p>
          <a:p>
            <a:pPr marL="12700" marR="220345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Calibri"/>
                <a:cs typeface="Calibri"/>
              </a:rPr>
              <a:t>Найдите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возможность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программе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кардиореабилитации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поможет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быстрее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восстановиться.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выписки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больницы Вы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0" dirty="0">
                <a:latin typeface="Calibri"/>
                <a:cs typeface="Calibri"/>
              </a:rPr>
              <a:t> получили</a:t>
            </a:r>
            <a:endParaRPr sz="1800">
              <a:latin typeface="Calibri"/>
              <a:cs typeface="Calibri"/>
            </a:endParaRPr>
          </a:p>
          <a:p>
            <a:pPr marL="12700" marR="7366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направление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реабилитацию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санаторий, узнайте 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своего лечащего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врача, </a:t>
            </a:r>
            <a:r>
              <a:rPr sz="1800" spc="-25" dirty="0">
                <a:latin typeface="Calibri"/>
                <a:cs typeface="Calibri"/>
              </a:rPr>
              <a:t>как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пойти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реабилитацию.</a:t>
            </a:r>
            <a:endParaRPr sz="1800">
              <a:latin typeface="Calibri"/>
              <a:cs typeface="Calibri"/>
            </a:endParaRPr>
          </a:p>
          <a:p>
            <a:pPr marL="12700" marR="112395" algn="just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Calibri"/>
                <a:cs typeface="Calibri"/>
              </a:rPr>
              <a:t>Заручитесь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поддержкой.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Многие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люди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инфаркта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миокарда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чувствуют</a:t>
            </a:r>
            <a:r>
              <a:rPr sz="1800" spc="-20" dirty="0">
                <a:latin typeface="Calibri"/>
                <a:cs typeface="Calibri"/>
              </a:rPr>
              <a:t> себя </a:t>
            </a:r>
            <a:r>
              <a:rPr sz="1800" dirty="0">
                <a:latin typeface="Calibri"/>
                <a:cs typeface="Calibri"/>
              </a:rPr>
              <a:t>напуганными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подавленными,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 вполне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объяснимо.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стесняйтесь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просить </a:t>
            </a:r>
            <a:r>
              <a:rPr sz="1800" dirty="0">
                <a:latin typeface="Calibri"/>
                <a:cs typeface="Calibri"/>
              </a:rPr>
              <a:t>поддержки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своих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близких,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также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бывает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полезно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общение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другими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пациентами,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тоже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раньше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перенесли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инфаркт</a:t>
            </a:r>
            <a:endParaRPr sz="1800">
              <a:latin typeface="Calibri"/>
              <a:cs typeface="Calibri"/>
            </a:endParaRPr>
          </a:p>
          <a:p>
            <a:pPr marL="12700" marR="82550" algn="just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возможности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нормализуйте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максимально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скорректируйте </a:t>
            </a:r>
            <a:r>
              <a:rPr sz="1800" dirty="0">
                <a:latin typeface="Calibri"/>
                <a:cs typeface="Calibri"/>
              </a:rPr>
              <a:t>имеющиеся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факторы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риска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415" y="52197"/>
            <a:ext cx="2447290" cy="162852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050" y="2596337"/>
            <a:ext cx="66941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36600"/>
                </a:solidFill>
                <a:latin typeface="Calibri"/>
                <a:cs typeface="Calibri"/>
              </a:rPr>
              <a:t>ПРОЙДИТЕ</a:t>
            </a:r>
            <a:r>
              <a:rPr sz="3600" b="1" spc="-3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336600"/>
                </a:solidFill>
                <a:latin typeface="Calibri"/>
                <a:cs typeface="Calibri"/>
              </a:rPr>
              <a:t>ДИСПАНСЕРИЗАЦИЮ!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336600"/>
                </a:solidFill>
                <a:latin typeface="Calibri"/>
                <a:cs typeface="Calibri"/>
              </a:rPr>
              <a:t>ПОСЕТИТЕ</a:t>
            </a:r>
            <a:r>
              <a:rPr sz="3600" b="1" spc="-45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36600"/>
                </a:solidFill>
                <a:latin typeface="Calibri"/>
                <a:cs typeface="Calibri"/>
              </a:rPr>
              <a:t>ЦЕНТР</a:t>
            </a:r>
            <a:r>
              <a:rPr sz="3600" b="1" spc="-10" dirty="0">
                <a:solidFill>
                  <a:srgbClr val="336600"/>
                </a:solidFill>
                <a:latin typeface="Calibri"/>
                <a:cs typeface="Calibri"/>
              </a:rPr>
              <a:t> ЗДОРОВЬЯ!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80" dirty="0">
                <a:solidFill>
                  <a:srgbClr val="C00000"/>
                </a:solidFill>
                <a:latin typeface="Calibri"/>
                <a:cs typeface="Calibri"/>
              </a:rPr>
              <a:t>БУДЬТЕ</a:t>
            </a:r>
            <a:r>
              <a:rPr sz="36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ЗДОРОВЫ!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2602" y="526490"/>
            <a:ext cx="2618611" cy="16619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46" y="4725149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1243" y="4257658"/>
            <a:ext cx="2562130" cy="16503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7878" y="847470"/>
            <a:ext cx="7393305" cy="180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888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000" b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000" b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Р</a:t>
            </a:r>
            <a:r>
              <a:rPr sz="20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00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0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Тошнота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рвота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Дискомфорт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пищевом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отравлении/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несварении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желудка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Холодный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пот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878" y="2629846"/>
            <a:ext cx="4324985" cy="2769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Головокружение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Бледность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кожи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Необычная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усталость,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утомляемость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Потеря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сознания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Чувство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страха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угрозы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Неритмичное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сердцебиение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0080" y="2214498"/>
            <a:ext cx="3813175" cy="2590800"/>
          </a:xfrm>
          <a:custGeom>
            <a:avLst/>
            <a:gdLst/>
            <a:ahLst/>
            <a:cxnLst/>
            <a:rect l="l" t="t" r="r" b="b"/>
            <a:pathLst>
              <a:path w="3813175" h="2590800">
                <a:moveTo>
                  <a:pt x="1295146" y="0"/>
                </a:moveTo>
                <a:lnTo>
                  <a:pt x="0" y="1295146"/>
                </a:lnTo>
                <a:lnTo>
                  <a:pt x="1295146" y="2590419"/>
                </a:lnTo>
                <a:lnTo>
                  <a:pt x="1295146" y="1942845"/>
                </a:lnTo>
                <a:lnTo>
                  <a:pt x="3813048" y="1942845"/>
                </a:lnTo>
                <a:lnTo>
                  <a:pt x="3813048" y="647573"/>
                </a:lnTo>
                <a:lnTo>
                  <a:pt x="1295146" y="647573"/>
                </a:lnTo>
                <a:lnTo>
                  <a:pt x="129514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9838" y="2933827"/>
            <a:ext cx="27597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Все</a:t>
            </a:r>
            <a:r>
              <a:rPr sz="1800" b="1" spc="-1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эти</a:t>
            </a:r>
            <a:r>
              <a:rPr sz="1800" b="1" spc="-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признаки</a:t>
            </a:r>
            <a:r>
              <a:rPr sz="1800" b="1" spc="-2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9452A"/>
                </a:solidFill>
                <a:latin typeface="Calibri"/>
                <a:cs typeface="Calibri"/>
              </a:rPr>
              <a:t>могут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сопровождать</a:t>
            </a:r>
            <a:r>
              <a:rPr sz="1800" b="1" spc="-7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боль</a:t>
            </a:r>
            <a:r>
              <a:rPr sz="1800" b="1" spc="-3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в</a:t>
            </a:r>
            <a:r>
              <a:rPr sz="1800" b="1" spc="-3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9452A"/>
                </a:solidFill>
                <a:latin typeface="Calibri"/>
                <a:cs typeface="Calibri"/>
              </a:rPr>
              <a:t>груди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или</a:t>
            </a:r>
            <a:r>
              <a:rPr sz="1800" b="1" spc="-1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9452A"/>
                </a:solidFill>
                <a:latin typeface="Calibri"/>
                <a:cs typeface="Calibri"/>
              </a:rPr>
              <a:t>быть</a:t>
            </a:r>
            <a:r>
              <a:rPr sz="1800" b="1" spc="-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9452A"/>
                </a:solidFill>
                <a:latin typeface="Calibri"/>
                <a:cs typeface="Calibri"/>
              </a:rPr>
              <a:t>единственными симптомами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957" y="306781"/>
            <a:ext cx="4901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05868"/>
                </a:solidFill>
              </a:rPr>
              <a:t>Симптомы</a:t>
            </a:r>
            <a:r>
              <a:rPr sz="2800" spc="-120" dirty="0">
                <a:solidFill>
                  <a:srgbClr val="205868"/>
                </a:solidFill>
              </a:rPr>
              <a:t> </a:t>
            </a:r>
            <a:r>
              <a:rPr sz="2800" dirty="0">
                <a:solidFill>
                  <a:srgbClr val="205868"/>
                </a:solidFill>
              </a:rPr>
              <a:t>инфаркта</a:t>
            </a:r>
            <a:r>
              <a:rPr sz="2800" spc="-120" dirty="0">
                <a:solidFill>
                  <a:srgbClr val="205868"/>
                </a:solidFill>
              </a:rPr>
              <a:t> </a:t>
            </a:r>
            <a:r>
              <a:rPr sz="2800" spc="-10" dirty="0">
                <a:solidFill>
                  <a:srgbClr val="205868"/>
                </a:solidFill>
              </a:rPr>
              <a:t>миокарда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0" y="6309321"/>
            <a:ext cx="9144000" cy="549275"/>
          </a:xfrm>
          <a:custGeom>
            <a:avLst/>
            <a:gdLst/>
            <a:ahLst/>
            <a:cxnLst/>
            <a:rect l="l" t="t" r="r" b="b"/>
            <a:pathLst>
              <a:path w="9144000" h="549275">
                <a:moveTo>
                  <a:pt x="9144000" y="0"/>
                </a:moveTo>
                <a:lnTo>
                  <a:pt x="0" y="0"/>
                </a:lnTo>
                <a:lnTo>
                  <a:pt x="0" y="548678"/>
                </a:lnTo>
                <a:lnTo>
                  <a:pt x="9144000" y="548678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53689" y="6420103"/>
            <a:ext cx="343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ДОПОЛНИТЕЛЬНАЯ</a:t>
            </a:r>
            <a:r>
              <a:rPr sz="18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ИНФОРМАЦИЯ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47" rIns="0" bIns="0" rtlCol="0">
            <a:spAutoFit/>
          </a:bodyPr>
          <a:lstStyle/>
          <a:p>
            <a:pPr marL="1887855" marR="5080" indent="-936625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205868"/>
                </a:solidFill>
              </a:rPr>
              <a:t>Отличаются</a:t>
            </a:r>
            <a:r>
              <a:rPr sz="2500" spc="-65" dirty="0">
                <a:solidFill>
                  <a:srgbClr val="205868"/>
                </a:solidFill>
              </a:rPr>
              <a:t> </a:t>
            </a:r>
            <a:r>
              <a:rPr sz="2500" dirty="0">
                <a:solidFill>
                  <a:srgbClr val="205868"/>
                </a:solidFill>
              </a:rPr>
              <a:t>ли</a:t>
            </a:r>
            <a:r>
              <a:rPr sz="2500" spc="-75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признаки</a:t>
            </a:r>
            <a:r>
              <a:rPr sz="2500" spc="-75" dirty="0">
                <a:solidFill>
                  <a:srgbClr val="205868"/>
                </a:solidFill>
              </a:rPr>
              <a:t> </a:t>
            </a:r>
            <a:r>
              <a:rPr sz="2500" dirty="0">
                <a:solidFill>
                  <a:srgbClr val="205868"/>
                </a:solidFill>
              </a:rPr>
              <a:t>инфаркта</a:t>
            </a:r>
            <a:r>
              <a:rPr sz="2500" spc="-70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миокарда</a:t>
            </a:r>
            <a:r>
              <a:rPr sz="2500" spc="-65" dirty="0">
                <a:solidFill>
                  <a:srgbClr val="205868"/>
                </a:solidFill>
              </a:rPr>
              <a:t> </a:t>
            </a:r>
            <a:r>
              <a:rPr sz="2500" spc="-50" dirty="0">
                <a:solidFill>
                  <a:srgbClr val="205868"/>
                </a:solidFill>
              </a:rPr>
              <a:t>у </a:t>
            </a:r>
            <a:r>
              <a:rPr sz="2500" spc="-10" dirty="0">
                <a:solidFill>
                  <a:srgbClr val="205868"/>
                </a:solidFill>
              </a:rPr>
              <a:t>различных</a:t>
            </a:r>
            <a:r>
              <a:rPr sz="2500" spc="-85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категорий</a:t>
            </a:r>
            <a:r>
              <a:rPr sz="2500" spc="-65" dirty="0">
                <a:solidFill>
                  <a:srgbClr val="205868"/>
                </a:solidFill>
              </a:rPr>
              <a:t> </a:t>
            </a:r>
            <a:r>
              <a:rPr sz="2500" spc="-10" dirty="0">
                <a:solidFill>
                  <a:srgbClr val="205868"/>
                </a:solidFill>
              </a:rPr>
              <a:t>пациентов?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52957" y="1965807"/>
            <a:ext cx="541972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Да,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заболевание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протекать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различно</a:t>
            </a:r>
            <a:r>
              <a:rPr sz="2000" spc="-50" dirty="0">
                <a:latin typeface="Calibri"/>
                <a:cs typeface="Calibri"/>
              </a:rPr>
              <a:t> у </a:t>
            </a:r>
            <a:r>
              <a:rPr sz="2000" dirty="0">
                <a:latin typeface="Calibri"/>
                <a:cs typeface="Calibri"/>
              </a:rPr>
              <a:t>мужчин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женщин</a:t>
            </a:r>
            <a:endParaRPr sz="2000">
              <a:latin typeface="Calibri"/>
              <a:cs typeface="Calibri"/>
            </a:endParaRPr>
          </a:p>
          <a:p>
            <a:pPr marL="469900" marR="850265" indent="-457834">
              <a:lnSpc>
                <a:spcPct val="150000"/>
              </a:lnSpc>
              <a:buClr>
                <a:srgbClr val="C0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Да,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существуют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особенности,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характерные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пожилых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пациентов</a:t>
            </a:r>
            <a:endParaRPr sz="2000">
              <a:latin typeface="Calibri"/>
              <a:cs typeface="Calibri"/>
            </a:endParaRPr>
          </a:p>
          <a:p>
            <a:pPr marL="469900" marR="90170" indent="-457834">
              <a:lnSpc>
                <a:spcPct val="150000"/>
              </a:lnSpc>
              <a:buClr>
                <a:srgbClr val="C0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Да,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людей,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ранее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уже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переносили </a:t>
            </a:r>
            <a:r>
              <a:rPr sz="2000" dirty="0">
                <a:latin typeface="Calibri"/>
                <a:cs typeface="Calibri"/>
              </a:rPr>
              <a:t>инфаркт,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признаки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повторного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инфаркта </a:t>
            </a:r>
            <a:r>
              <a:rPr sz="2000" dirty="0">
                <a:latin typeface="Calibri"/>
                <a:cs typeface="Calibri"/>
              </a:rPr>
              <a:t>могут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другими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Нет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отличаются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043" y="1112013"/>
            <a:ext cx="8034020" cy="71120"/>
            <a:chOff x="498043" y="1112013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10743" y="112471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743" y="112471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573329" y="2195258"/>
            <a:ext cx="1924050" cy="1290955"/>
            <a:chOff x="6573329" y="2195258"/>
            <a:chExt cx="1924050" cy="12909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2791" y="2204846"/>
              <a:ext cx="1905000" cy="1271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78092" y="2200020"/>
              <a:ext cx="1914525" cy="1281430"/>
            </a:xfrm>
            <a:custGeom>
              <a:avLst/>
              <a:gdLst/>
              <a:ahLst/>
              <a:cxnLst/>
              <a:rect l="l" t="t" r="r" b="b"/>
              <a:pathLst>
                <a:path w="1914525" h="1281429">
                  <a:moveTo>
                    <a:pt x="0" y="1281176"/>
                  </a:moveTo>
                  <a:lnTo>
                    <a:pt x="1914525" y="1281176"/>
                  </a:lnTo>
                  <a:lnTo>
                    <a:pt x="1914525" y="0"/>
                  </a:lnTo>
                  <a:lnTo>
                    <a:pt x="0" y="0"/>
                  </a:lnTo>
                  <a:lnTo>
                    <a:pt x="0" y="1281176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621589" y="3975950"/>
            <a:ext cx="1906905" cy="1784985"/>
            <a:chOff x="6621589" y="3975950"/>
            <a:chExt cx="1906905" cy="178498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1015" y="3985475"/>
              <a:ext cx="1777763" cy="17659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26352" y="3980713"/>
              <a:ext cx="1897380" cy="1775460"/>
            </a:xfrm>
            <a:custGeom>
              <a:avLst/>
              <a:gdLst/>
              <a:ahLst/>
              <a:cxnLst/>
              <a:rect l="l" t="t" r="r" b="b"/>
              <a:pathLst>
                <a:path w="1897379" h="1775460">
                  <a:moveTo>
                    <a:pt x="0" y="1775460"/>
                  </a:moveTo>
                  <a:lnTo>
                    <a:pt x="1897252" y="1775460"/>
                  </a:lnTo>
                  <a:lnTo>
                    <a:pt x="1897252" y="0"/>
                  </a:lnTo>
                  <a:lnTo>
                    <a:pt x="0" y="0"/>
                  </a:lnTo>
                  <a:lnTo>
                    <a:pt x="0" y="1775460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6027</Words>
  <Application>Microsoft Office PowerPoint</Application>
  <PresentationFormat>Экран (4:3)</PresentationFormat>
  <Paragraphs>653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0" baseType="lpstr">
      <vt:lpstr>Times New Roman</vt:lpstr>
      <vt:lpstr>Wingdings</vt:lpstr>
      <vt:lpstr>Arial</vt:lpstr>
      <vt:lpstr>Wingdings 3</vt:lpstr>
      <vt:lpstr>Calibri</vt:lpstr>
      <vt:lpstr>Lucida Sans</vt:lpstr>
      <vt:lpstr>Office Theme</vt:lpstr>
      <vt:lpstr>Презентация PowerPoint</vt:lpstr>
      <vt:lpstr>Что такое инфаркт миокарда?</vt:lpstr>
      <vt:lpstr>Что такое инфаркт миокарда?</vt:lpstr>
      <vt:lpstr>Инфаркт миокарда – это гибель участка сердечной мышцы (миокарда) из-за внезапного нарушения его кровоснабжения и развивающегося в результате кислородного голодания</vt:lpstr>
      <vt:lpstr>Какие самые важные признаки инфаркта миокарда, при которых необходимо вызвать Скорую помощь?</vt:lpstr>
      <vt:lpstr>Какие самые важные признаки инфаркта миокарда, при которых необходимо вызвать Скорую помощь?</vt:lpstr>
      <vt:lpstr>Симптомы инфаркта миокарда</vt:lpstr>
      <vt:lpstr>Симптомы инфаркта миокарда</vt:lpstr>
      <vt:lpstr>Отличаются ли признаки инфаркта миокарда у различных категорий пациентов?</vt:lpstr>
      <vt:lpstr>Отличаются ли признаки инфаркта миокарда у различных категорий пациентов?</vt:lpstr>
      <vt:lpstr>У женщин и пожилых пациентов наиболее частым признаком инфаркта миокарда также является боль или дискомфорт, но есть особенности:</vt:lpstr>
      <vt:lpstr>Что делать при признаках инфаркта миокарда?</vt:lpstr>
      <vt:lpstr>Что делать при признаках инфаркта миокарда?</vt:lpstr>
      <vt:lpstr>Что не следует делать при признаках инфаркта миокарда?</vt:lpstr>
      <vt:lpstr>Что не следует делать при признаках инфаркта миокарда?</vt:lpstr>
      <vt:lpstr>Если Вы думаете, что у Вас или у кого-то рядом с Вами может быть инфаркт миокарда</vt:lpstr>
      <vt:lpstr>Презентация PowerPoint</vt:lpstr>
      <vt:lpstr>Что может стать причиной инфаркта миокарда?</vt:lpstr>
      <vt:lpstr>Что может стать причиной инфаркта миокарда?</vt:lpstr>
      <vt:lpstr>Презентация PowerPoint</vt:lpstr>
      <vt:lpstr>Презентация PowerPoint</vt:lpstr>
      <vt:lpstr>Что способствует развитию атеросклероза и его осложнений ?</vt:lpstr>
      <vt:lpstr>Презентация PowerPoint</vt:lpstr>
      <vt:lpstr>Презентация PowerPoint</vt:lpstr>
      <vt:lpstr>9 факторов риска, определяющих риск инфаркта миокарда во всем мире (5 континентов, 52 страны)</vt:lpstr>
      <vt:lpstr>Факторы риска усиливают действие друг друга</vt:lpstr>
      <vt:lpstr>Для профилактики инфаркта миокарда и других сердечно-сосудистых осложнений необходимо устранить максимальное количество факторов риска</vt:lpstr>
      <vt:lpstr>Какой из факторов риска инфаркта миокарда и других сердечно- сосудистых заболеваний укорачивает жизнь на 7 лет?</vt:lpstr>
      <vt:lpstr>Какой из факторов риска инфаркта миокарда и других сердечно- сосудистых заболеваний укорачивает жизнь на 7 лет?</vt:lpstr>
      <vt:lpstr>Курение многократно увеличивает риск развития инфаркта миокарда</vt:lpstr>
      <vt:lpstr>Презентация PowerPoint</vt:lpstr>
      <vt:lpstr>Укажите, насколько снижается риск развития ишемической болезни сердца через 1 год после отказа от курения</vt:lpstr>
      <vt:lpstr>Польза отказа от курения</vt:lpstr>
      <vt:lpstr>Здоровое питание рекомендуется как основа и важнейший компонент профилактики сердечно-сосудистых заболеваний и их осложнений</vt:lpstr>
      <vt:lpstr>Какая самая главная рекомендация по здоровому питанию способствует профилактике инфаркта миокарда и других сердечно-сосудистых заболеваний?</vt:lpstr>
      <vt:lpstr>Какая самая главная рекомендация по здоровому питанию способствует профилактике инфаркта миокарда и других сердечно-сосудистых заболеваний?</vt:lpstr>
      <vt:lpstr>«5 порций овощей и фруктов в день»</vt:lpstr>
      <vt:lpstr>Как часто следует есть рыбу, чтобы свести к минимуму риск сердечно- сосудистых осложнений согласно последним рекомендациям?</vt:lpstr>
      <vt:lpstr>Как часто следует есть рыбу, чтобы свести к минимуму риск сердечно- сосудистых осложнений согласно последним рекомендациям?</vt:lpstr>
      <vt:lpstr>Какое количество зерновых продуктов следует есть, чтобы свести к минимуму риск сердечно-сосудистых осложнений?</vt:lpstr>
      <vt:lpstr>Какое количество зерновых продуктов следует есть, чтобы свести к минимуму риск сердечно-сосудистых осложнений?</vt:lpstr>
      <vt:lpstr>Какое количество орехов следует есть, чтобы свести к минимуму риск сердечно-сосудистых осложнений согласно последним рекомендациям?</vt:lpstr>
      <vt:lpstr>Какое количество орехов следует есть, чтобы свести к минимуму риск сердечно-сосудистых осложнений согласно последним рекомендациям?</vt:lpstr>
      <vt:lpstr>Чрезмерное потребление алкоголя увеличивает риск инфаркта миокарда</vt:lpstr>
      <vt:lpstr>1 стандартная доза алкоголя</vt:lpstr>
      <vt:lpstr>Для оценки массы тела чаще всего используют:</vt:lpstr>
      <vt:lpstr>Индекс массы тела (кг/м2) = масса тела (кг) : рост (м)2</vt:lpstr>
      <vt:lpstr>Окружность талии</vt:lpstr>
      <vt:lpstr>Знаете ли Вы, что недостаточная физическая активность</vt:lpstr>
      <vt:lpstr>Сколько физической активности в сутки необходимо человеку, чтобы оставаться здоровым?</vt:lpstr>
      <vt:lpstr>Сколько физической активности в сутки необходимо человеку, чтобы оставаться здоровым?</vt:lpstr>
      <vt:lpstr>Для получения пользы для здоровья нужно заниматься умеренной физической активностью не менее 2 часов 30 мин в неделю или интенсивной физической активностью не менее 1 часа 15 минут в неделю; возможны также сочетания</vt:lpstr>
      <vt:lpstr>Холестерин</vt:lpstr>
      <vt:lpstr>Презентация PowerPoint</vt:lpstr>
      <vt:lpstr>Каковы нормы содержания холестерина в крови согласно последним рекомендациям?</vt:lpstr>
      <vt:lpstr>Каковы нормы содержания холестерина в крови согласно последним рекомендациям?</vt:lpstr>
      <vt:lpstr>В настоящее время уровень общего холестерина в основном используется для оценки суммарного сердечно-сосудистого риска , на основании которого выбираются целевые уровни холестерина липопротеинов низкой плотности</vt:lpstr>
      <vt:lpstr>Диета снижает уровень холестерина довольно слабо, поэтому…</vt:lpstr>
      <vt:lpstr>характеризуются хроническим повышением уровня сахара (глюкозы) в крови.</vt:lpstr>
      <vt:lpstr>характеризуются хроническим повышением уровня сахара (глюкозы) в крови.</vt:lpstr>
      <vt:lpstr>Целевые уровни для пациентов с сахарным диабетом</vt:lpstr>
      <vt:lpstr>Психосоциальные факторы риска: стресс, тревога, депрессия</vt:lpstr>
      <vt:lpstr>Психосоциальные факторы риска: стресс, тревога, депрессия</vt:lpstr>
      <vt:lpstr>Многие компоненты здорового образа жизни помогают нам</vt:lpstr>
      <vt:lpstr>Другие способы борьбы со стрессом и поддержания эмоционального благополучия:</vt:lpstr>
      <vt:lpstr>Если у Вас уже был инфаркт миокарда…</vt:lpstr>
      <vt:lpstr>В настоящее время подавляющему большинству пациентов с инфарктом миокарда в остром периоде проводится</vt:lpstr>
      <vt:lpstr>Презентация PowerPoint</vt:lpstr>
      <vt:lpstr>Если сделано стентирование.</vt:lpstr>
      <vt:lpstr>Принцип ABC – алфавит лечения ишемической болезни сердца</vt:lpstr>
      <vt:lpstr>Если Вам трудно регулярно принимать лекарства…</vt:lpstr>
      <vt:lpstr>Если у Вы перенесли инфаркт миокарда…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Юферева Юлия Михайловна</dc:creator>
  <cp:lastModifiedBy>Пользователь</cp:lastModifiedBy>
  <cp:revision>1</cp:revision>
  <dcterms:created xsi:type="dcterms:W3CDTF">2022-02-10T05:53:10Z</dcterms:created>
  <dcterms:modified xsi:type="dcterms:W3CDTF">2022-03-22T12:04:19Z</dcterms:modified>
</cp:coreProperties>
</file>